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2" r:id="rId1"/>
  </p:sldMasterIdLst>
  <p:notesMasterIdLst>
    <p:notesMasterId r:id="rId12"/>
  </p:notesMasterIdLst>
  <p:handoutMasterIdLst>
    <p:handoutMasterId r:id="rId13"/>
  </p:handoutMasterIdLst>
  <p:sldIdLst>
    <p:sldId id="299" r:id="rId2"/>
    <p:sldId id="300" r:id="rId3"/>
    <p:sldId id="354" r:id="rId4"/>
    <p:sldId id="291" r:id="rId5"/>
    <p:sldId id="337" r:id="rId6"/>
    <p:sldId id="368" r:id="rId7"/>
    <p:sldId id="370" r:id="rId8"/>
    <p:sldId id="367" r:id="rId9"/>
    <p:sldId id="362" r:id="rId10"/>
    <p:sldId id="371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99" autoAdjust="0"/>
    <p:restoredTop sz="98302" autoAdjust="0"/>
  </p:normalViewPr>
  <p:slideViewPr>
    <p:cSldViewPr>
      <p:cViewPr>
        <p:scale>
          <a:sx n="90" d="100"/>
          <a:sy n="90" d="100"/>
        </p:scale>
        <p:origin x="-1157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874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100" d="100"/>
        <a:sy n="100" d="100"/>
      </p:scale>
      <p:origin x="0" y="1349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CCA42-4FE3-4E1D-B422-136CB4711D25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297D11-98CA-45E9-AC52-5E6C0ADB72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32425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A6F6599-2F02-41B0-A01B-29E3582D63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92210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3369"/>
            <a:fld id="{7D6B2A9C-6554-46A6-9D5C-0976C284B6B3}" type="slidenum">
              <a:rPr lang="ru-RU" smtClean="0"/>
              <a:pPr defTabSz="913369"/>
              <a:t>1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6569" y="8683323"/>
            <a:ext cx="2969850" cy="4577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5024" tIns="44212" rIns="85024" bIns="44212" anchor="b"/>
          <a:lstStyle/>
          <a:p>
            <a:pPr algn="r" defTabSz="423635">
              <a:tabLst>
                <a:tab pos="0" algn="l"/>
                <a:tab pos="865297" algn="l"/>
                <a:tab pos="1726087" algn="l"/>
                <a:tab pos="2592886" algn="l"/>
                <a:tab pos="3455178" algn="l"/>
                <a:tab pos="4317470" algn="l"/>
                <a:tab pos="5181265" algn="l"/>
                <a:tab pos="6048064" algn="l"/>
                <a:tab pos="6907351" algn="l"/>
                <a:tab pos="7774151" algn="l"/>
                <a:tab pos="8636443" algn="l"/>
                <a:tab pos="9501740" algn="l"/>
              </a:tabLst>
            </a:pPr>
            <a:fld id="{3ED3BD13-25D5-4B70-AD70-0435D36B991B}" type="slidenum">
              <a:rPr lang="en-GB" sz="1100">
                <a:solidFill>
                  <a:srgbClr val="000000"/>
                </a:solidFill>
              </a:rPr>
              <a:pPr algn="r" defTabSz="423635">
                <a:tabLst>
                  <a:tab pos="0" algn="l"/>
                  <a:tab pos="865297" algn="l"/>
                  <a:tab pos="1726087" algn="l"/>
                  <a:tab pos="2592886" algn="l"/>
                  <a:tab pos="3455178" algn="l"/>
                  <a:tab pos="4317470" algn="l"/>
                  <a:tab pos="5181265" algn="l"/>
                  <a:tab pos="6048064" algn="l"/>
                  <a:tab pos="6907351" algn="l"/>
                  <a:tab pos="7774151" algn="l"/>
                  <a:tab pos="8636443" algn="l"/>
                  <a:tab pos="9501740" algn="l"/>
                </a:tabLst>
              </a:pPr>
              <a:t>2</a:t>
            </a:fld>
            <a:endParaRPr lang="en-GB" sz="1100" dirty="0">
              <a:solidFill>
                <a:srgbClr val="000000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73588" cy="3429000"/>
          </a:xfrm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539" y="4344559"/>
            <a:ext cx="5486083" cy="4114221"/>
          </a:xfrm>
          <a:noFill/>
          <a:ln/>
        </p:spPr>
        <p:txBody>
          <a:bodyPr wrap="none" lIns="86384" tIns="43192" rIns="86384" bIns="43192" anchor="ctr"/>
          <a:lstStyle/>
          <a:p>
            <a:endParaRPr lang="ru-RU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6F6599-2F02-41B0-A01B-29E3582D6375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4567CA-5520-4223-B194-7CDA15159DCD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4567CA-5520-4223-B194-7CDA15159DCD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236B81-A631-4AE9-A440-AF9ADE4C2C5F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 txBox="1">
            <a:spLocks noGrp="1" noChangeArrowheads="1"/>
          </p:cNvSpPr>
          <p:nvPr/>
        </p:nvSpPr>
        <p:spPr bwMode="auto">
          <a:xfrm>
            <a:off x="3887788" y="8683625"/>
            <a:ext cx="2968625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8870" tIns="46212" rIns="88870" bIns="46212" anchor="b"/>
          <a:lstStyle/>
          <a:p>
            <a:pPr algn="r" defTabSz="441325">
              <a:tabLst>
                <a:tab pos="0" algn="l"/>
                <a:tab pos="903288" algn="l"/>
                <a:tab pos="1803400" algn="l"/>
                <a:tab pos="2709863" algn="l"/>
                <a:tab pos="3609975" algn="l"/>
                <a:tab pos="4511675" algn="l"/>
                <a:tab pos="5414963" algn="l"/>
                <a:tab pos="6321425" algn="l"/>
                <a:tab pos="7218363" algn="l"/>
                <a:tab pos="8124825" algn="l"/>
                <a:tab pos="9026525" algn="l"/>
                <a:tab pos="9931400" algn="l"/>
              </a:tabLst>
            </a:pPr>
            <a:fld id="{DD024DDC-CF92-4DED-8519-A542763FCF88}" type="slidenum">
              <a:rPr lang="en-GB" sz="1200">
                <a:solidFill>
                  <a:srgbClr val="000000"/>
                </a:solidFill>
              </a:rPr>
              <a:pPr algn="r" defTabSz="441325">
                <a:tabLst>
                  <a:tab pos="0" algn="l"/>
                  <a:tab pos="903288" algn="l"/>
                  <a:tab pos="1803400" algn="l"/>
                  <a:tab pos="2709863" algn="l"/>
                  <a:tab pos="3609975" algn="l"/>
                  <a:tab pos="4511675" algn="l"/>
                  <a:tab pos="5414963" algn="l"/>
                  <a:tab pos="6321425" algn="l"/>
                  <a:tab pos="7218363" algn="l"/>
                  <a:tab pos="8124825" algn="l"/>
                  <a:tab pos="9026525" algn="l"/>
                  <a:tab pos="9931400" algn="l"/>
                </a:tabLst>
              </a:pPr>
              <a:t>7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73588" cy="3429000"/>
          </a:xfrm>
          <a:solidFill>
            <a:srgbClr val="FFFFFF"/>
          </a:solidFill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44988"/>
            <a:ext cx="5486400" cy="4113212"/>
          </a:xfrm>
          <a:noFill/>
          <a:ln/>
        </p:spPr>
        <p:txBody>
          <a:bodyPr wrap="none" lIns="90291" tIns="45145" rIns="90291" bIns="45145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2E90D5-2B6D-4F24-B641-F33DBCF36C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206D42-0FA9-4EC8-BA32-681D1743084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7C13D1-1A35-4385-AE2E-FBA4946144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69AAEA-A239-4189-BC46-A5B3D96933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3E7E2E-2283-4C00-9AB9-0CE449B9A9B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7E6A6E-832E-4F42-95A1-32DCCDC2A4A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275EC7-DFE6-49D7-9FB3-C853E8BD4F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98E26B-E5C6-49D5-84DE-4CE042E9E7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48A6F6-EAC8-4763-86F2-263E05846C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A2439-E595-4CF8-AD6C-45FFCA873A7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200FE1-2670-4959-883D-6DEB916CE2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FAD138A-A314-4193-8D0B-9063604DB28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4" Type="http://schemas.openxmlformats.org/officeDocument/2006/relationships/image" Target="../media/image2.pn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.png"/><Relationship Id="rId9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88840"/>
            <a:ext cx="7772400" cy="2376264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Tahoma" pitchFamily="34" charset="0"/>
              </a:rPr>
              <a:t/>
            </a:r>
            <a:b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Tahoma" pitchFamily="34" charset="0"/>
              </a:rPr>
            </a:b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Tahoma" pitchFamily="34" charset="0"/>
              </a:rPr>
              <a:t/>
            </a:r>
            <a:b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Tahoma" pitchFamily="34" charset="0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Tahoma" pitchFamily="34" charset="0"/>
              </a:rPr>
              <a:t/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Tahoma" pitchFamily="34" charset="0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Tahoma" pitchFamily="34" charset="0"/>
              </a:rPr>
              <a:t/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Tahoma" pitchFamily="34" charset="0"/>
              </a:rPr>
            </a:br>
            <a:r>
              <a:rPr lang="ru-RU" sz="4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Агентство </a:t>
            </a:r>
            <a:br>
              <a:rPr lang="ru-RU" sz="4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4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 привлечению инвестиций </a:t>
            </a:r>
            <a:br>
              <a:rPr lang="ru-RU" sz="4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4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города Набережные Челны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ahoma" pitchFamily="34" charset="0"/>
            </a:endParaRP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4941168"/>
            <a:ext cx="4032250" cy="1007343"/>
          </a:xfrm>
        </p:spPr>
        <p:txBody>
          <a:bodyPr>
            <a:normAutofit/>
          </a:bodyPr>
          <a:lstStyle/>
          <a:p>
            <a:pPr algn="r" eaLnBrk="1" hangingPunct="1"/>
            <a:endParaRPr lang="en-US" sz="1600" b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r" eaLnBrk="1" hangingPunct="1"/>
            <a:endParaRPr lang="en-US" sz="1200" b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r" eaLnBrk="1" hangingPunct="1"/>
            <a:endParaRPr lang="ru-RU" sz="1200" b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52" name="Picture 2" descr="C:\Documents and Settings\All Users\Рабочий стол\Деловой понедельник\обложки\шап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39237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Users\shaihutdinova.r\Desktop\АГЕНТСТВО\Агентство\Логотип\1 -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76533" cy="11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27"/>
          <p:cNvSpPr txBox="1">
            <a:spLocks noChangeArrowheads="1"/>
          </p:cNvSpPr>
          <p:nvPr/>
        </p:nvSpPr>
        <p:spPr bwMode="auto">
          <a:xfrm>
            <a:off x="683568" y="404664"/>
            <a:ext cx="7416824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Агентство </a:t>
            </a:r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по привлечению инвестиций </a:t>
            </a:r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города  Набережные </a:t>
            </a:r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Челны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All Users\Рабочий стол\Деловой понедельник\обложки\шап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0"/>
            <a:ext cx="9139237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6" descr="C:\Users\kovalchuk.e\Desktop\Агентство оформление\лого Агентство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8745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8459788" y="6237288"/>
            <a:ext cx="341312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40143A8-FEA3-4FAB-96E8-36BDCEA9EC7A}" type="slidenum">
              <a:rPr lang="ru-RU" sz="12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ru-RU" sz="12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0529" y="1556792"/>
            <a:ext cx="7812652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Приглашаем к сотрудничеству!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0" y="6093296"/>
            <a:ext cx="9144000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www.chelny-invest.ru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13321" name="Прямоугольник 20"/>
          <p:cNvSpPr>
            <a:spLocks noChangeArrowheads="1"/>
          </p:cNvSpPr>
          <p:nvPr/>
        </p:nvSpPr>
        <p:spPr bwMode="auto">
          <a:xfrm>
            <a:off x="415925" y="4292600"/>
            <a:ext cx="30837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latin typeface="+mj-lt"/>
                <a:cs typeface="Times New Roman" pitchFamily="18" charset="0"/>
              </a:rPr>
              <a:t>Деловой </a:t>
            </a:r>
            <a:r>
              <a:rPr lang="ru-RU" b="1" dirty="0" smtClean="0">
                <a:latin typeface="+mj-lt"/>
                <a:cs typeface="Times New Roman" pitchFamily="18" charset="0"/>
              </a:rPr>
              <a:t>обед, образование </a:t>
            </a:r>
            <a:endParaRPr lang="ru-RU" dirty="0">
              <a:latin typeface="+mj-lt"/>
              <a:cs typeface="Times New Roman" pitchFamily="18" charset="0"/>
            </a:endParaRPr>
          </a:p>
        </p:txBody>
      </p:sp>
      <p:sp>
        <p:nvSpPr>
          <p:cNvPr id="13322" name="Прямоугольник 21"/>
          <p:cNvSpPr>
            <a:spLocks noChangeArrowheads="1"/>
          </p:cNvSpPr>
          <p:nvPr/>
        </p:nvSpPr>
        <p:spPr bwMode="auto">
          <a:xfrm>
            <a:off x="4067944" y="4293096"/>
            <a:ext cx="48965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+mj-lt"/>
                <a:cs typeface="Times New Roman" pitchFamily="18" charset="0"/>
              </a:rPr>
              <a:t>Инвестиции, гранты, субсидии, </a:t>
            </a:r>
            <a:r>
              <a:rPr lang="ru-RU" b="1" dirty="0" err="1" smtClean="0">
                <a:latin typeface="+mj-lt"/>
                <a:cs typeface="Times New Roman" pitchFamily="18" charset="0"/>
              </a:rPr>
              <a:t>бизнес-миссии</a:t>
            </a:r>
            <a:r>
              <a:rPr lang="ru-RU" b="1" dirty="0" smtClean="0">
                <a:latin typeface="+mj-lt"/>
                <a:cs typeface="Times New Roman" pitchFamily="18" charset="0"/>
              </a:rPr>
              <a:t> </a:t>
            </a:r>
          </a:p>
        </p:txBody>
      </p:sp>
      <p:sp>
        <p:nvSpPr>
          <p:cNvPr id="13324" name="Прямоугольник 24"/>
          <p:cNvSpPr>
            <a:spLocks noChangeArrowheads="1"/>
          </p:cNvSpPr>
          <p:nvPr/>
        </p:nvSpPr>
        <p:spPr bwMode="auto">
          <a:xfrm>
            <a:off x="539750" y="2349500"/>
            <a:ext cx="81359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latin typeface="+mn-lt"/>
              </a:rPr>
              <a:t>Адрес:</a:t>
            </a:r>
            <a:r>
              <a:rPr lang="en-US" sz="2000" b="1" dirty="0" smtClean="0">
                <a:latin typeface="+mn-lt"/>
              </a:rPr>
              <a:t> </a:t>
            </a:r>
            <a:r>
              <a:rPr lang="ru-RU" sz="2000" b="1" dirty="0" smtClean="0">
                <a:latin typeface="+mn-lt"/>
              </a:rPr>
              <a:t>4238</a:t>
            </a:r>
            <a:r>
              <a:rPr lang="en-US" sz="2000" b="1" dirty="0" smtClean="0">
                <a:latin typeface="+mn-lt"/>
              </a:rPr>
              <a:t>10</a:t>
            </a:r>
            <a:r>
              <a:rPr lang="ru-RU" sz="2000" b="1" dirty="0" smtClean="0">
                <a:latin typeface="+mn-lt"/>
              </a:rPr>
              <a:t>, Республика Татарстан, г. Набережные Челны, </a:t>
            </a:r>
          </a:p>
          <a:p>
            <a:pPr algn="ctr"/>
            <a:r>
              <a:rPr lang="ru-RU" sz="2000" b="1" dirty="0" smtClean="0">
                <a:latin typeface="+mn-lt"/>
              </a:rPr>
              <a:t>ул. Академика </a:t>
            </a:r>
            <a:r>
              <a:rPr lang="ru-RU" sz="2000" b="1" dirty="0" err="1" smtClean="0">
                <a:latin typeface="+mn-lt"/>
              </a:rPr>
              <a:t>Рубаненко</a:t>
            </a:r>
            <a:r>
              <a:rPr lang="ru-RU" sz="2000" b="1" dirty="0" smtClean="0">
                <a:latin typeface="+mn-lt"/>
              </a:rPr>
              <a:t>, д.12, под. 2</a:t>
            </a:r>
          </a:p>
        </p:txBody>
      </p:sp>
      <p:sp>
        <p:nvSpPr>
          <p:cNvPr id="13325" name="Прямоугольник 25"/>
          <p:cNvSpPr>
            <a:spLocks noChangeArrowheads="1"/>
          </p:cNvSpPr>
          <p:nvPr/>
        </p:nvSpPr>
        <p:spPr bwMode="auto">
          <a:xfrm>
            <a:off x="4139952" y="4797425"/>
            <a:ext cx="4189661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err="1">
                <a:latin typeface="+mn-lt"/>
                <a:cs typeface="Times New Roman" pitchFamily="18" charset="0"/>
              </a:rPr>
              <a:t>Каб</a:t>
            </a:r>
            <a:r>
              <a:rPr lang="ru-RU" dirty="0">
                <a:latin typeface="+mn-lt"/>
                <a:cs typeface="Times New Roman" pitchFamily="18" charset="0"/>
              </a:rPr>
              <a:t>. </a:t>
            </a:r>
            <a:r>
              <a:rPr lang="ru-RU" dirty="0" smtClean="0">
                <a:latin typeface="+mn-lt"/>
                <a:cs typeface="Times New Roman" pitchFamily="18" charset="0"/>
              </a:rPr>
              <a:t>301</a:t>
            </a:r>
            <a:endParaRPr lang="ru-RU" dirty="0">
              <a:latin typeface="+mn-lt"/>
              <a:cs typeface="Times New Roman" pitchFamily="18" charset="0"/>
            </a:endParaRPr>
          </a:p>
          <a:p>
            <a:r>
              <a:rPr lang="ru-RU" dirty="0">
                <a:latin typeface="+mn-lt"/>
                <a:cs typeface="Times New Roman" pitchFamily="18" charset="0"/>
              </a:rPr>
              <a:t>Тел.</a:t>
            </a:r>
            <a:r>
              <a:rPr lang="en-US" dirty="0">
                <a:latin typeface="+mn-lt"/>
                <a:cs typeface="Times New Roman" pitchFamily="18" charset="0"/>
              </a:rPr>
              <a:t>:</a:t>
            </a:r>
            <a:r>
              <a:rPr lang="ru-RU" dirty="0">
                <a:latin typeface="+mn-lt"/>
                <a:cs typeface="Times New Roman" pitchFamily="18" charset="0"/>
              </a:rPr>
              <a:t> +7(8552) 53-43</a:t>
            </a:r>
            <a:r>
              <a:rPr lang="en-US" dirty="0">
                <a:latin typeface="+mn-lt"/>
                <a:cs typeface="Times New Roman" pitchFamily="18" charset="0"/>
              </a:rPr>
              <a:t>-</a:t>
            </a:r>
            <a:r>
              <a:rPr lang="ru-RU" dirty="0">
                <a:latin typeface="+mn-lt"/>
                <a:cs typeface="Times New Roman" pitchFamily="18" charset="0"/>
              </a:rPr>
              <a:t>54 </a:t>
            </a:r>
            <a:endParaRPr lang="en-US" dirty="0">
              <a:latin typeface="+mn-lt"/>
              <a:cs typeface="Times New Roman" pitchFamily="18" charset="0"/>
            </a:endParaRPr>
          </a:p>
          <a:p>
            <a:r>
              <a:rPr lang="ru-RU" dirty="0">
                <a:latin typeface="+mn-lt"/>
                <a:cs typeface="Times New Roman" pitchFamily="18" charset="0"/>
              </a:rPr>
              <a:t>+7-905-371-49-63</a:t>
            </a:r>
          </a:p>
          <a:p>
            <a:r>
              <a:rPr lang="en-US" dirty="0">
                <a:latin typeface="+mn-lt"/>
                <a:cs typeface="Times New Roman" pitchFamily="18" charset="0"/>
              </a:rPr>
              <a:t>e</a:t>
            </a:r>
            <a:r>
              <a:rPr lang="ru-RU" dirty="0">
                <a:latin typeface="+mn-lt"/>
                <a:cs typeface="Times New Roman" pitchFamily="18" charset="0"/>
              </a:rPr>
              <a:t>-</a:t>
            </a:r>
            <a:r>
              <a:rPr lang="en-US" dirty="0">
                <a:latin typeface="+mn-lt"/>
                <a:cs typeface="Times New Roman" pitchFamily="18" charset="0"/>
              </a:rPr>
              <a:t>mail</a:t>
            </a:r>
            <a:r>
              <a:rPr lang="ru-RU" dirty="0">
                <a:latin typeface="+mn-lt"/>
                <a:cs typeface="Times New Roman" pitchFamily="18" charset="0"/>
              </a:rPr>
              <a:t>: </a:t>
            </a:r>
            <a:r>
              <a:rPr lang="en-US" dirty="0" err="1">
                <a:latin typeface="+mn-lt"/>
                <a:cs typeface="Times New Roman" pitchFamily="18" charset="0"/>
              </a:rPr>
              <a:t>info@chelny</a:t>
            </a:r>
            <a:r>
              <a:rPr lang="ru-RU" dirty="0">
                <a:latin typeface="+mn-lt"/>
                <a:cs typeface="Times New Roman" pitchFamily="18" charset="0"/>
              </a:rPr>
              <a:t>-</a:t>
            </a:r>
            <a:r>
              <a:rPr lang="en-US" dirty="0">
                <a:latin typeface="+mn-lt"/>
                <a:cs typeface="Times New Roman" pitchFamily="18" charset="0"/>
              </a:rPr>
              <a:t>invest.ru</a:t>
            </a:r>
            <a:endParaRPr lang="ru-RU" dirty="0">
              <a:latin typeface="+mn-lt"/>
              <a:cs typeface="Times New Roman" pitchFamily="18" charset="0"/>
            </a:endParaRPr>
          </a:p>
        </p:txBody>
      </p:sp>
      <p:sp>
        <p:nvSpPr>
          <p:cNvPr id="13326" name="Прямоугольник 26"/>
          <p:cNvSpPr>
            <a:spLocks noChangeArrowheads="1"/>
          </p:cNvSpPr>
          <p:nvPr/>
        </p:nvSpPr>
        <p:spPr bwMode="auto">
          <a:xfrm>
            <a:off x="395536" y="4797152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err="1">
                <a:latin typeface="+mn-lt"/>
                <a:cs typeface="Times New Roman" pitchFamily="18" charset="0"/>
              </a:rPr>
              <a:t>Каб</a:t>
            </a:r>
            <a:r>
              <a:rPr lang="ru-RU" dirty="0">
                <a:latin typeface="+mn-lt"/>
                <a:cs typeface="Times New Roman" pitchFamily="18" charset="0"/>
              </a:rPr>
              <a:t>. 354</a:t>
            </a:r>
          </a:p>
          <a:p>
            <a:r>
              <a:rPr lang="ru-RU" dirty="0">
                <a:latin typeface="+mn-lt"/>
                <a:cs typeface="Times New Roman" pitchFamily="18" charset="0"/>
              </a:rPr>
              <a:t>Тел.</a:t>
            </a:r>
            <a:r>
              <a:rPr lang="en-US" dirty="0">
                <a:latin typeface="+mn-lt"/>
                <a:cs typeface="Times New Roman" pitchFamily="18" charset="0"/>
              </a:rPr>
              <a:t>:</a:t>
            </a:r>
            <a:r>
              <a:rPr lang="ru-RU" dirty="0">
                <a:latin typeface="+mn-lt"/>
                <a:cs typeface="Times New Roman" pitchFamily="18" charset="0"/>
              </a:rPr>
              <a:t> +7(8552) 53-43</a:t>
            </a:r>
            <a:r>
              <a:rPr lang="en-US" dirty="0">
                <a:latin typeface="+mn-lt"/>
                <a:cs typeface="Times New Roman" pitchFamily="18" charset="0"/>
              </a:rPr>
              <a:t>-</a:t>
            </a:r>
            <a:r>
              <a:rPr lang="ru-RU" dirty="0">
                <a:latin typeface="+mn-lt"/>
                <a:cs typeface="Times New Roman" pitchFamily="18" charset="0"/>
              </a:rPr>
              <a:t>18 </a:t>
            </a:r>
          </a:p>
          <a:p>
            <a:r>
              <a:rPr lang="ru-RU" dirty="0">
                <a:latin typeface="+mn-lt"/>
                <a:cs typeface="Times New Roman" pitchFamily="18" charset="0"/>
              </a:rPr>
              <a:t>+7-965-610-47-18</a:t>
            </a:r>
          </a:p>
          <a:p>
            <a:r>
              <a:rPr lang="en-US" dirty="0">
                <a:latin typeface="+mn-lt"/>
                <a:cs typeface="Times New Roman" pitchFamily="18" charset="0"/>
              </a:rPr>
              <a:t>e</a:t>
            </a:r>
            <a:r>
              <a:rPr lang="ru-RU" dirty="0">
                <a:latin typeface="+mn-lt"/>
                <a:cs typeface="Times New Roman" pitchFamily="18" charset="0"/>
              </a:rPr>
              <a:t>-</a:t>
            </a:r>
            <a:r>
              <a:rPr lang="en-US" dirty="0">
                <a:latin typeface="+mn-lt"/>
                <a:cs typeface="Times New Roman" pitchFamily="18" charset="0"/>
              </a:rPr>
              <a:t>mail</a:t>
            </a:r>
            <a:r>
              <a:rPr lang="ru-RU" dirty="0">
                <a:latin typeface="+mn-lt"/>
                <a:cs typeface="Times New Roman" pitchFamily="18" charset="0"/>
              </a:rPr>
              <a:t>: </a:t>
            </a:r>
            <a:r>
              <a:rPr lang="en-US" dirty="0" err="1">
                <a:latin typeface="+mn-lt"/>
                <a:cs typeface="Times New Roman" pitchFamily="18" charset="0"/>
              </a:rPr>
              <a:t>pr@chelny</a:t>
            </a:r>
            <a:r>
              <a:rPr lang="ru-RU" dirty="0">
                <a:latin typeface="+mn-lt"/>
                <a:cs typeface="Times New Roman" pitchFamily="18" charset="0"/>
              </a:rPr>
              <a:t>-</a:t>
            </a:r>
            <a:r>
              <a:rPr lang="en-US" dirty="0">
                <a:latin typeface="+mn-lt"/>
                <a:cs typeface="Times New Roman" pitchFamily="18" charset="0"/>
              </a:rPr>
              <a:t>invest.ru</a:t>
            </a:r>
          </a:p>
        </p:txBody>
      </p:sp>
      <p:sp>
        <p:nvSpPr>
          <p:cNvPr id="15" name="TextBox 27"/>
          <p:cNvSpPr txBox="1">
            <a:spLocks noChangeArrowheads="1"/>
          </p:cNvSpPr>
          <p:nvPr/>
        </p:nvSpPr>
        <p:spPr bwMode="auto">
          <a:xfrm>
            <a:off x="827584" y="404664"/>
            <a:ext cx="7056784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Агентство </a:t>
            </a:r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 привлечению инвестиций </a:t>
            </a:r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города  Набережные Челны</a:t>
            </a:r>
            <a:endParaRPr lang="ru-RU" sz="1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3068960"/>
            <a:ext cx="9144000" cy="169277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Телефон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: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  +7 (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8552) 53-07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-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07 (многоканальный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)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Факс: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+7 (8552) 53-43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 </a:t>
            </a:r>
          </a:p>
          <a:p>
            <a:pPr algn="ctr">
              <a:defRPr/>
            </a:pP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  <a:p>
            <a:pPr algn="ctr">
              <a:defRPr/>
            </a:pPr>
            <a:endParaRPr lang="ru-RU" sz="2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7"/>
          <p:cNvSpPr txBox="1">
            <a:spLocks noChangeArrowheads="1"/>
          </p:cNvSpPr>
          <p:nvPr/>
        </p:nvSpPr>
        <p:spPr bwMode="auto">
          <a:xfrm>
            <a:off x="766763" y="6294438"/>
            <a:ext cx="158750" cy="292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7918" name="Text Box 30"/>
          <p:cNvSpPr txBox="1">
            <a:spLocks noChangeArrowheads="1"/>
          </p:cNvSpPr>
          <p:nvPr/>
        </p:nvSpPr>
        <p:spPr bwMode="auto">
          <a:xfrm>
            <a:off x="3563938" y="188913"/>
            <a:ext cx="2922587" cy="1017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1F497D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sz="2000" dirty="0">
              <a:solidFill>
                <a:srgbClr val="1F497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Clr>
                <a:srgbClr val="1F497D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sz="2000" dirty="0">
              <a:solidFill>
                <a:srgbClr val="1F497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Clr>
                <a:srgbClr val="1F497D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000" dirty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ОАО «КИП «МАСТЕР»</a:t>
            </a:r>
            <a:endParaRPr lang="en-GB" sz="2000" dirty="0">
              <a:solidFill>
                <a:srgbClr val="1F497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00" name="Rectangle 21"/>
          <p:cNvSpPr>
            <a:spLocks noChangeArrowheads="1"/>
          </p:cNvSpPr>
          <p:nvPr/>
        </p:nvSpPr>
        <p:spPr bwMode="auto">
          <a:xfrm>
            <a:off x="4932040" y="6237312"/>
            <a:ext cx="28575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77" tIns="40039" rIns="80077" bIns="40039" anchor="ctr">
            <a:spAutoFit/>
          </a:bodyPr>
          <a:lstStyle/>
          <a:p>
            <a:pPr defTabSz="801688"/>
            <a:endParaRPr lang="ru-RU" altLang="ja-JP" sz="1600" baseline="70000" dirty="0">
              <a:latin typeface="Calibri" pitchFamily="34" charset="0"/>
            </a:endParaRPr>
          </a:p>
        </p:txBody>
      </p:sp>
      <p:pic>
        <p:nvPicPr>
          <p:cNvPr id="4101" name="Picture 2" descr="C:\Documents and Settings\All Users\Рабочий стол\Деловой понедельник\обложки\шап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39238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TextBox 27"/>
          <p:cNvSpPr txBox="1">
            <a:spLocks noChangeArrowheads="1"/>
          </p:cNvSpPr>
          <p:nvPr/>
        </p:nvSpPr>
        <p:spPr bwMode="auto">
          <a:xfrm>
            <a:off x="683568" y="404664"/>
            <a:ext cx="7416824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Агентство </a:t>
            </a:r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по привлечению инвестиций </a:t>
            </a:r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города  Набережные </a:t>
            </a:r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Челны</a:t>
            </a:r>
          </a:p>
        </p:txBody>
      </p:sp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0" y="2276872"/>
            <a:ext cx="8964488" cy="3600400"/>
          </a:xfrm>
        </p:spPr>
        <p:txBody>
          <a:bodyPr>
            <a:noAutofit/>
          </a:bodyPr>
          <a:lstStyle/>
          <a:p>
            <a:pPr marL="342900" indent="-342900">
              <a:defRPr/>
            </a:pP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b="1" dirty="0" smtClean="0">
                <a:latin typeface="+mn-lt"/>
              </a:rPr>
              <a:t/>
            </a:r>
            <a:br>
              <a:rPr lang="ru-RU" sz="2800" b="1" dirty="0" smtClean="0">
                <a:latin typeface="+mn-lt"/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Агентство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 привлечению инвестиций,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создано в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2012 году в форме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муниципально-частного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партнерства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качестве центра сбора, формирования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продвижения инвестиционных проектов, реализуемых или планируемых к реализации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территории муниципального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образования 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для повышения деловой активности.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endParaRPr lang="ru-RU" sz="2800" dirty="0">
              <a:latin typeface="+mn-lt"/>
            </a:endParaRPr>
          </a:p>
        </p:txBody>
      </p:sp>
      <p:pic>
        <p:nvPicPr>
          <p:cNvPr id="10" name="Picture 4" descr="C:\Users\shaihutdinova.r\Desktop\АГЕНТСТВО\Агентство\Логотип\1 -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259631" cy="1180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98E26B-E5C6-49D5-84DE-4CE042E9E703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ll Users\Рабочий стол\Деловой понедельник\обложки\шап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238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17"/>
          <p:cNvSpPr txBox="1">
            <a:spLocks noChangeArrowheads="1"/>
          </p:cNvSpPr>
          <p:nvPr/>
        </p:nvSpPr>
        <p:spPr bwMode="auto">
          <a:xfrm>
            <a:off x="2987824" y="2204864"/>
            <a:ext cx="3455417" cy="952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>
                <a:latin typeface="Tahoma" pitchFamily="34" charset="0"/>
              </a:rPr>
              <a:t>Управление экономического развития и поддержки предпринимательства города Набережные Челны</a:t>
            </a:r>
          </a:p>
        </p:txBody>
      </p:sp>
      <p:sp>
        <p:nvSpPr>
          <p:cNvPr id="5125" name="Text Box 18"/>
          <p:cNvSpPr txBox="1">
            <a:spLocks noChangeArrowheads="1"/>
          </p:cNvSpPr>
          <p:nvPr/>
        </p:nvSpPr>
        <p:spPr bwMode="auto">
          <a:xfrm>
            <a:off x="2916238" y="3429001"/>
            <a:ext cx="3600450" cy="738664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400" b="1" dirty="0">
                <a:latin typeface="Tahoma" pitchFamily="34" charset="0"/>
              </a:rPr>
              <a:t>Отдел по поддержке и развитию предпринимательства </a:t>
            </a:r>
            <a:endParaRPr lang="ru-RU" sz="1400" b="1" dirty="0" smtClean="0">
              <a:latin typeface="Tahoma" pitchFamily="34" charset="0"/>
            </a:endParaRPr>
          </a:p>
          <a:p>
            <a:pPr algn="ctr">
              <a:spcBef>
                <a:spcPts val="0"/>
              </a:spcBef>
            </a:pPr>
            <a:r>
              <a:rPr lang="ru-RU" sz="1400" b="1" dirty="0" smtClean="0">
                <a:latin typeface="Tahoma" pitchFamily="34" charset="0"/>
              </a:rPr>
              <a:t>города </a:t>
            </a:r>
            <a:r>
              <a:rPr lang="ru-RU" sz="1400" b="1" dirty="0">
                <a:latin typeface="Tahoma" pitchFamily="34" charset="0"/>
              </a:rPr>
              <a:t>Набережные Челны</a:t>
            </a:r>
          </a:p>
        </p:txBody>
      </p:sp>
      <p:sp>
        <p:nvSpPr>
          <p:cNvPr id="5126" name="Text Box 19"/>
          <p:cNvSpPr txBox="1">
            <a:spLocks noChangeArrowheads="1"/>
          </p:cNvSpPr>
          <p:nvPr/>
        </p:nvSpPr>
        <p:spPr bwMode="auto">
          <a:xfrm>
            <a:off x="71438" y="3444875"/>
            <a:ext cx="1728787" cy="9525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>
                <a:latin typeface="Tahoma" pitchFamily="34" charset="0"/>
              </a:rPr>
              <a:t>Блок «Городские общественные организации»</a:t>
            </a:r>
          </a:p>
        </p:txBody>
      </p:sp>
      <p:sp>
        <p:nvSpPr>
          <p:cNvPr id="5127" name="Text Box 20"/>
          <p:cNvSpPr txBox="1">
            <a:spLocks noChangeArrowheads="1"/>
          </p:cNvSpPr>
          <p:nvPr/>
        </p:nvSpPr>
        <p:spPr bwMode="auto">
          <a:xfrm>
            <a:off x="428625" y="4513263"/>
            <a:ext cx="2214563" cy="11652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>
                <a:latin typeface="Tahoma" pitchFamily="34" charset="0"/>
              </a:rPr>
              <a:t>Блок «Представительства республиканских общественных организаций»</a:t>
            </a:r>
          </a:p>
        </p:txBody>
      </p:sp>
      <p:sp>
        <p:nvSpPr>
          <p:cNvPr id="5128" name="Text Box 21"/>
          <p:cNvSpPr txBox="1">
            <a:spLocks noChangeArrowheads="1"/>
          </p:cNvSpPr>
          <p:nvPr/>
        </p:nvSpPr>
        <p:spPr bwMode="auto">
          <a:xfrm>
            <a:off x="1773238" y="5832475"/>
            <a:ext cx="1584325" cy="527050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>
                <a:solidFill>
                  <a:schemeClr val="bg1"/>
                </a:solidFill>
                <a:latin typeface="Tahoma" pitchFamily="34" charset="0"/>
              </a:rPr>
              <a:t>Блок «Инвестиции»</a:t>
            </a:r>
          </a:p>
        </p:txBody>
      </p:sp>
      <p:sp>
        <p:nvSpPr>
          <p:cNvPr id="5130" name="Text Box 23"/>
          <p:cNvSpPr txBox="1">
            <a:spLocks noChangeArrowheads="1"/>
          </p:cNvSpPr>
          <p:nvPr/>
        </p:nvSpPr>
        <p:spPr bwMode="auto">
          <a:xfrm>
            <a:off x="3492500" y="5827713"/>
            <a:ext cx="2016125" cy="5270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>
                <a:latin typeface="Tahoma" pitchFamily="34" charset="0"/>
              </a:rPr>
              <a:t>Блок «Инфраструктура»</a:t>
            </a:r>
          </a:p>
        </p:txBody>
      </p:sp>
      <p:sp>
        <p:nvSpPr>
          <p:cNvPr id="5131" name="Text Box 24"/>
          <p:cNvSpPr txBox="1">
            <a:spLocks noChangeArrowheads="1"/>
          </p:cNvSpPr>
          <p:nvPr/>
        </p:nvSpPr>
        <p:spPr bwMode="auto">
          <a:xfrm>
            <a:off x="5580063" y="5827713"/>
            <a:ext cx="1511300" cy="5270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>
                <a:latin typeface="Tahoma" pitchFamily="34" charset="0"/>
              </a:rPr>
              <a:t>Блок «Партнеры»</a:t>
            </a:r>
          </a:p>
        </p:txBody>
      </p:sp>
      <p:sp>
        <p:nvSpPr>
          <p:cNvPr id="5132" name="Text Box 25"/>
          <p:cNvSpPr txBox="1">
            <a:spLocks noChangeArrowheads="1"/>
          </p:cNvSpPr>
          <p:nvPr/>
        </p:nvSpPr>
        <p:spPr bwMode="auto">
          <a:xfrm>
            <a:off x="7164288" y="5805264"/>
            <a:ext cx="1656184" cy="52322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>
                <a:latin typeface="Tahoma" pitchFamily="34" charset="0"/>
              </a:rPr>
              <a:t>Информационная поддержка</a:t>
            </a:r>
          </a:p>
        </p:txBody>
      </p:sp>
      <p:sp>
        <p:nvSpPr>
          <p:cNvPr id="5133" name="Text Box 26"/>
          <p:cNvSpPr txBox="1">
            <a:spLocks noChangeArrowheads="1"/>
          </p:cNvSpPr>
          <p:nvPr/>
        </p:nvSpPr>
        <p:spPr bwMode="auto">
          <a:xfrm>
            <a:off x="7310438" y="4718050"/>
            <a:ext cx="1511300" cy="5270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>
                <a:latin typeface="Tahoma" pitchFamily="34" charset="0"/>
              </a:rPr>
              <a:t>Блок «Инновации»</a:t>
            </a:r>
          </a:p>
        </p:txBody>
      </p:sp>
      <p:sp>
        <p:nvSpPr>
          <p:cNvPr id="5134" name="Text Box 27"/>
          <p:cNvSpPr txBox="1">
            <a:spLocks noChangeArrowheads="1"/>
          </p:cNvSpPr>
          <p:nvPr/>
        </p:nvSpPr>
        <p:spPr bwMode="auto">
          <a:xfrm>
            <a:off x="7021513" y="3811588"/>
            <a:ext cx="1800225" cy="527050"/>
          </a:xfrm>
          <a:prstGeom prst="rect">
            <a:avLst/>
          </a:prstGeom>
          <a:solidFill>
            <a:srgbClr val="0066FF"/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>
                <a:solidFill>
                  <a:schemeClr val="bg1"/>
                </a:solidFill>
                <a:latin typeface="Tahoma" pitchFamily="34" charset="0"/>
              </a:rPr>
              <a:t>Блок «Образование»</a:t>
            </a:r>
          </a:p>
        </p:txBody>
      </p:sp>
      <p:sp>
        <p:nvSpPr>
          <p:cNvPr id="5135" name="Line 29"/>
          <p:cNvSpPr>
            <a:spLocks noChangeShapeType="1"/>
          </p:cNvSpPr>
          <p:nvPr/>
        </p:nvSpPr>
        <p:spPr bwMode="auto">
          <a:xfrm flipH="1">
            <a:off x="1785938" y="3805238"/>
            <a:ext cx="1130300" cy="65087"/>
          </a:xfrm>
          <a:prstGeom prst="line">
            <a:avLst/>
          </a:prstGeom>
          <a:noFill/>
          <a:ln w="539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36" name="Line 30"/>
          <p:cNvSpPr>
            <a:spLocks noChangeShapeType="1"/>
          </p:cNvSpPr>
          <p:nvPr/>
        </p:nvSpPr>
        <p:spPr bwMode="auto">
          <a:xfrm flipH="1">
            <a:off x="2699792" y="4221088"/>
            <a:ext cx="657225" cy="881063"/>
          </a:xfrm>
          <a:prstGeom prst="line">
            <a:avLst/>
          </a:prstGeom>
          <a:noFill/>
          <a:ln w="539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37" name="Line 31"/>
          <p:cNvSpPr>
            <a:spLocks noChangeShapeType="1"/>
          </p:cNvSpPr>
          <p:nvPr/>
        </p:nvSpPr>
        <p:spPr bwMode="auto">
          <a:xfrm flipH="1">
            <a:off x="3000375" y="4314825"/>
            <a:ext cx="852488" cy="1484313"/>
          </a:xfrm>
          <a:prstGeom prst="line">
            <a:avLst/>
          </a:prstGeom>
          <a:noFill/>
          <a:ln w="539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38" name="Line 32"/>
          <p:cNvSpPr>
            <a:spLocks noChangeShapeType="1"/>
          </p:cNvSpPr>
          <p:nvPr/>
        </p:nvSpPr>
        <p:spPr bwMode="auto">
          <a:xfrm flipH="1">
            <a:off x="4500563" y="4298950"/>
            <a:ext cx="46037" cy="1522413"/>
          </a:xfrm>
          <a:prstGeom prst="line">
            <a:avLst/>
          </a:prstGeom>
          <a:noFill/>
          <a:ln w="539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39" name="Line 33"/>
          <p:cNvSpPr>
            <a:spLocks noChangeShapeType="1"/>
          </p:cNvSpPr>
          <p:nvPr/>
        </p:nvSpPr>
        <p:spPr bwMode="auto">
          <a:xfrm>
            <a:off x="5572125" y="4298950"/>
            <a:ext cx="728663" cy="1457325"/>
          </a:xfrm>
          <a:prstGeom prst="line">
            <a:avLst/>
          </a:prstGeom>
          <a:noFill/>
          <a:ln w="539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40" name="Line 34"/>
          <p:cNvSpPr>
            <a:spLocks noChangeShapeType="1"/>
          </p:cNvSpPr>
          <p:nvPr/>
        </p:nvSpPr>
        <p:spPr bwMode="auto">
          <a:xfrm>
            <a:off x="6300192" y="4293096"/>
            <a:ext cx="1224136" cy="1512168"/>
          </a:xfrm>
          <a:prstGeom prst="line">
            <a:avLst/>
          </a:prstGeom>
          <a:noFill/>
          <a:ln w="539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41" name="Line 35"/>
          <p:cNvSpPr>
            <a:spLocks noChangeShapeType="1"/>
          </p:cNvSpPr>
          <p:nvPr/>
        </p:nvSpPr>
        <p:spPr bwMode="auto">
          <a:xfrm>
            <a:off x="6516216" y="4149080"/>
            <a:ext cx="808608" cy="807021"/>
          </a:xfrm>
          <a:prstGeom prst="line">
            <a:avLst/>
          </a:prstGeom>
          <a:noFill/>
          <a:ln w="539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42" name="Line 36"/>
          <p:cNvSpPr>
            <a:spLocks noChangeShapeType="1"/>
          </p:cNvSpPr>
          <p:nvPr/>
        </p:nvSpPr>
        <p:spPr bwMode="auto">
          <a:xfrm>
            <a:off x="6588224" y="3717032"/>
            <a:ext cx="432048" cy="432048"/>
          </a:xfrm>
          <a:prstGeom prst="line">
            <a:avLst/>
          </a:prstGeom>
          <a:noFill/>
          <a:ln w="539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43" name="Text Box 18"/>
          <p:cNvSpPr txBox="1">
            <a:spLocks noChangeArrowheads="1"/>
          </p:cNvSpPr>
          <p:nvPr/>
        </p:nvSpPr>
        <p:spPr bwMode="auto">
          <a:xfrm>
            <a:off x="2987675" y="1428750"/>
            <a:ext cx="3384550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400" b="1" dirty="0">
                <a:latin typeface="Tahoma" pitchFamily="34" charset="0"/>
              </a:rPr>
              <a:t>Исполнительный комитет </a:t>
            </a:r>
            <a:endParaRPr lang="ru-RU" sz="1400" b="1" dirty="0" smtClean="0">
              <a:latin typeface="Tahoma" pitchFamily="34" charset="0"/>
            </a:endParaRPr>
          </a:p>
          <a:p>
            <a:pPr algn="ctr">
              <a:spcBef>
                <a:spcPts val="0"/>
              </a:spcBef>
            </a:pPr>
            <a:r>
              <a:rPr lang="ru-RU" sz="1400" b="1" dirty="0" smtClean="0">
                <a:latin typeface="Tahoma" pitchFamily="34" charset="0"/>
              </a:rPr>
              <a:t>города </a:t>
            </a:r>
            <a:r>
              <a:rPr lang="ru-RU" sz="1400" b="1" dirty="0">
                <a:latin typeface="Tahoma" pitchFamily="34" charset="0"/>
              </a:rPr>
              <a:t>Набережные Челны</a:t>
            </a:r>
          </a:p>
        </p:txBody>
      </p:sp>
      <p:sp>
        <p:nvSpPr>
          <p:cNvPr id="5144" name="Line 22"/>
          <p:cNvSpPr>
            <a:spLocks noChangeShapeType="1"/>
          </p:cNvSpPr>
          <p:nvPr/>
        </p:nvSpPr>
        <p:spPr bwMode="auto">
          <a:xfrm>
            <a:off x="4716016" y="1988840"/>
            <a:ext cx="447" cy="231503"/>
          </a:xfrm>
          <a:prstGeom prst="line">
            <a:avLst/>
          </a:prstGeom>
          <a:noFill/>
          <a:ln w="539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25" name="Picture 4" descr="C:\Users\shaihutdinova.r\Desktop\АГЕНТСТВО\Агентство\Логотип\1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259631" cy="1180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рямоугольник 25"/>
          <p:cNvSpPr/>
          <p:nvPr/>
        </p:nvSpPr>
        <p:spPr>
          <a:xfrm>
            <a:off x="1259632" y="404664"/>
            <a:ext cx="6696744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Агентство по привлечению инвестиций города  Набережные Челны</a:t>
            </a:r>
            <a:endParaRPr lang="ru-RU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7" name="Line 22"/>
          <p:cNvSpPr>
            <a:spLocks noChangeShapeType="1"/>
          </p:cNvSpPr>
          <p:nvPr/>
        </p:nvSpPr>
        <p:spPr bwMode="auto">
          <a:xfrm>
            <a:off x="4716016" y="3212976"/>
            <a:ext cx="447" cy="231503"/>
          </a:xfrm>
          <a:prstGeom prst="line">
            <a:avLst/>
          </a:prstGeom>
          <a:noFill/>
          <a:ln w="539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79512" y="119675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Деятельность Агентства по привлечению инвестиций города Набережные Челны регламентируется соглашениями, подписанными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69AAEA-A239-4189-BC46-A5B3D96933D2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pic>
        <p:nvPicPr>
          <p:cNvPr id="10" name="Picture 2" descr="C:\Documents and Settings\All Users\Рабочий стол\Деловой понедельник\обложки\шап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" y="0"/>
            <a:ext cx="9139238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C:\Users\shaihutdinova.r\Desktop\АГЕНТСТВО\Агентство\Логотип\1 -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259631" cy="1180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1403648" y="260648"/>
            <a:ext cx="67687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Агентство по привлечению инвестиций города  Набережные Челны</a:t>
            </a:r>
            <a:endParaRPr lang="ru-RU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9" name="Picture 1" descr="C:\Users\sidiryakova.s\Desktop\25ed2bae101a46e90e21ef40f27aab90.jpg"/>
          <p:cNvPicPr>
            <a:picLocks noChangeAspect="1" noChangeArrowheads="1"/>
          </p:cNvPicPr>
          <p:nvPr/>
        </p:nvPicPr>
        <p:blipFill>
          <a:blip r:embed="rId5" cstate="print"/>
          <a:srcRect l="7407" r="3704"/>
          <a:stretch>
            <a:fillRect/>
          </a:stretch>
        </p:blipFill>
        <p:spPr bwMode="auto">
          <a:xfrm>
            <a:off x="179512" y="3068960"/>
            <a:ext cx="1800200" cy="1164505"/>
          </a:xfrm>
          <a:prstGeom prst="rect">
            <a:avLst/>
          </a:prstGeom>
          <a:noFill/>
        </p:spPr>
      </p:pic>
      <p:pic>
        <p:nvPicPr>
          <p:cNvPr id="1029" name="Picture 5" descr="http://kazanfirst.ru/storage/feeds/0298c5710afc54f8ddf878289ebec5d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517231"/>
            <a:ext cx="2051720" cy="1116527"/>
          </a:xfrm>
          <a:prstGeom prst="rect">
            <a:avLst/>
          </a:prstGeom>
          <a:noFill/>
        </p:spPr>
      </p:pic>
      <p:pic>
        <p:nvPicPr>
          <p:cNvPr id="1030" name="Picture 6" descr="C:\Users\sidiryakova.s\Desktop\print_406132_323278.jpg"/>
          <p:cNvPicPr>
            <a:picLocks noChangeAspect="1" noChangeArrowheads="1"/>
          </p:cNvPicPr>
          <p:nvPr/>
        </p:nvPicPr>
        <p:blipFill>
          <a:blip r:embed="rId7" cstate="print"/>
          <a:srcRect l="3846" b="7692"/>
          <a:stretch>
            <a:fillRect/>
          </a:stretch>
        </p:blipFill>
        <p:spPr bwMode="auto">
          <a:xfrm flipH="1">
            <a:off x="179512" y="4221088"/>
            <a:ext cx="1800200" cy="1296144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051720" y="2204864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Агентством инвестиционного развития Республики Татарстан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51720" y="3284984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Исполнительным комитетом муниципального образования                     г. Набережные Челны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2" name="Содержимое 11" descr="16081.jpg"/>
          <p:cNvPicPr>
            <a:picLocks noGrp="1" noChangeAspect="1"/>
          </p:cNvPicPr>
          <p:nvPr>
            <p:ph idx="1"/>
          </p:nvPr>
        </p:nvPicPr>
        <p:blipFill>
          <a:blip r:embed="rId8" cstate="print"/>
          <a:stretch>
            <a:fillRect/>
          </a:stretch>
        </p:blipFill>
        <p:spPr>
          <a:xfrm>
            <a:off x="179512" y="1844824"/>
            <a:ext cx="1800200" cy="1198034"/>
          </a:xfrm>
        </p:spPr>
      </p:pic>
      <p:sp>
        <p:nvSpPr>
          <p:cNvPr id="16" name="Прямоугольник 15"/>
          <p:cNvSpPr/>
          <p:nvPr/>
        </p:nvSpPr>
        <p:spPr>
          <a:xfrm>
            <a:off x="2051720" y="4437112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Камским инновационным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территориально-производствееным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кластером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051720" y="5805264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Гарантийным фондом Республики Татарстан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512" y="980728"/>
            <a:ext cx="8712968" cy="4743400"/>
          </a:xfrm>
        </p:spPr>
        <p:txBody>
          <a:bodyPr>
            <a:normAutofit fontScale="90000"/>
          </a:bodyPr>
          <a:lstStyle/>
          <a:p>
            <a:pPr lvl="0" algn="l"/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+mn-lt"/>
                <a:cs typeface="Tahoma" pitchFamily="34" charset="0"/>
              </a:rPr>
              <a:t> </a:t>
            </a:r>
            <a:r>
              <a:rPr lang="ru-RU" sz="2700" dirty="0" smtClean="0">
                <a:latin typeface="+mn-lt"/>
              </a:rPr>
              <a:t/>
            </a:r>
            <a:br>
              <a:rPr lang="ru-RU" sz="2700" dirty="0" smtClean="0">
                <a:latin typeface="+mn-lt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3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772816"/>
            <a:ext cx="849694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Цель: 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повышение деловой и инвестиционной активности города.</a:t>
            </a:r>
          </a:p>
          <a:p>
            <a:endParaRPr lang="ru-RU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Задачи: </a:t>
            </a:r>
          </a:p>
          <a:p>
            <a:pPr marL="174625" indent="-174625" algn="just">
              <a:buFontTx/>
              <a:buChar char="-"/>
            </a:pP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сопровождение инвестиционных проектов и привлечение российских и     международных инвесторов для предпринимателей г. Набережные Челны;</a:t>
            </a:r>
          </a:p>
          <a:p>
            <a:pPr marL="174625" indent="-174625" algn="just">
              <a:buFontTx/>
              <a:buChar char="-"/>
            </a:pP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привлечение инвестиций для предпринимателей города с использованием механизмов грантов и субсидий, для реализации проектов с минимальными финансовыми затратами и с максимальной экономической эффективностью; </a:t>
            </a:r>
          </a:p>
          <a:p>
            <a:pPr marL="174625" indent="-174625" algn="just">
              <a:buFontTx/>
              <a:buChar char="-"/>
            </a:pP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организация бизнес-миссий иностранных и российских деловых кругов  с целью продвижения продукции местных товаропроизводителей;</a:t>
            </a:r>
            <a:endParaRPr lang="ru-RU" sz="1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  <a:p>
            <a:pPr marL="174625" indent="-174625" algn="just">
              <a:buFontTx/>
              <a:buChar char="-"/>
            </a:pP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реализация проекта «Деловой Обед 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для Первых Лиц»;</a:t>
            </a:r>
          </a:p>
          <a:p>
            <a:pPr marL="174625" indent="-174625" algn="just">
              <a:buFontTx/>
              <a:buChar char="-"/>
            </a:pP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организация семинаров, тренингов в рамках проекта «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Набережные Челны – центр бизнес  образования России»;</a:t>
            </a:r>
          </a:p>
          <a:p>
            <a:pPr marL="174625" lvl="0" indent="-174625" algn="just">
              <a:buFontTx/>
              <a:buChar char="-"/>
            </a:pP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содействие в реализации и подборе бизнесов, коммерческой недвижимости и земельных участков.</a:t>
            </a:r>
          </a:p>
          <a:p>
            <a:pPr>
              <a:buFontTx/>
              <a:buChar char="-"/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7" name="Picture 2" descr="C:\Documents and Settings\All Users\Рабочий стол\Деловой понедельник\обложки\шап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39238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267744" y="26064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27"/>
          <p:cNvSpPr txBox="1">
            <a:spLocks noChangeArrowheads="1"/>
          </p:cNvSpPr>
          <p:nvPr/>
        </p:nvSpPr>
        <p:spPr bwMode="auto">
          <a:xfrm>
            <a:off x="755576" y="404664"/>
            <a:ext cx="7272808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Агентство </a:t>
            </a:r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 привлечению инвестиций </a:t>
            </a:r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города  Набережные </a:t>
            </a:r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Челны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-4537"/>
            <a:ext cx="1331641" cy="12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69AAEA-A239-4189-BC46-A5B3D96933D2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327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39238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4" descr="C:\Users\shaihutdinova.r\Desktop\АГЕНТСТВО\Агентство\Логотип\1 -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63"/>
            <a:ext cx="11938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51520" y="1196752"/>
            <a:ext cx="864235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60363" algn="just">
              <a:defRPr/>
            </a:pPr>
            <a:r>
              <a:rPr lang="ru-RU" sz="1600" dirty="0" smtClean="0"/>
              <a:t>Городской проект «Еженедельный Деловой Обед для Первых Лиц» был создан в 2012 году, в целях поддержки малого и среднего бизнеса, который проходит по средам с 12:00 до 13:00 в виде неформальной площадки для общения представителей власти, бизнеса и общества.</a:t>
            </a:r>
            <a:endParaRPr lang="ru-RU" sz="1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971550" y="404813"/>
            <a:ext cx="7056438" cy="3540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Городской проект «Еженедельный Деловой Обед  для Первых Лиц»</a:t>
            </a:r>
            <a:endParaRPr lang="ru-RU" sz="1700" dirty="0">
              <a:latin typeface="+mn-lt"/>
              <a:cs typeface="+mn-cs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51520" y="2132856"/>
            <a:ext cx="864235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dirty="0" smtClean="0"/>
              <a:t>Деловой обед служит средством решения деловых вопросов,</a:t>
            </a:r>
            <a:r>
              <a:rPr lang="en-US" sz="1600" dirty="0" smtClean="0"/>
              <a:t> </a:t>
            </a:r>
            <a:r>
              <a:rPr lang="ru-RU" sz="1600" dirty="0" smtClean="0"/>
              <a:t>обсуждения проблем   связанных с деятельностью предприятия или организации, а также играет большую роль в сплочении Партнеров по бизнесу.</a:t>
            </a:r>
          </a:p>
          <a:p>
            <a:pPr algn="just"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pic>
        <p:nvPicPr>
          <p:cNvPr id="308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212976"/>
            <a:ext cx="1304925" cy="15128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81" name="Picture 2"/>
          <p:cNvPicPr>
            <a:picLocks noChangeAspect="1" noChangeArrowheads="1"/>
          </p:cNvPicPr>
          <p:nvPr/>
        </p:nvPicPr>
        <p:blipFill>
          <a:blip r:embed="rId6" cstate="print"/>
          <a:srcRect l="5350"/>
          <a:stretch>
            <a:fillRect/>
          </a:stretch>
        </p:blipFill>
        <p:spPr bwMode="auto">
          <a:xfrm>
            <a:off x="1770013" y="3213670"/>
            <a:ext cx="1373187" cy="15128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84" name="Picture 7" descr="C:\Users\filippenko.a\Desktop\Новая папка (2)\Новая папка (2)\2925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2480" y="3213670"/>
            <a:ext cx="1400175" cy="15128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8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66084" y="3213670"/>
            <a:ext cx="1282700" cy="15128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91" name="Picture 10" descr="C:\Users\filippenko.a\Desktop\Новая папка (2)\Новая папка (2)\2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03848" y="4941168"/>
            <a:ext cx="1432906" cy="1584176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" name="Picture 1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20792" y="3213670"/>
            <a:ext cx="1349968" cy="15121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" name="Picture 2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61491" y="4941168"/>
            <a:ext cx="1430989" cy="15886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" name="Picture 31" descr="C:\Users\filippenko.a\Desktop\Новая папка (2)\Новая папка (2)\_MG_0124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43713" y="4941168"/>
            <a:ext cx="1236599" cy="1584175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6" name="Picture 2" descr="C:\Users\filippenko.a\Desktop\Новая папка (2)\Новая папка (2)\IMG_8064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16016" y="4941168"/>
            <a:ext cx="1326337" cy="15982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8" name="Picture 4" descr="C:\Users\filippenko.a\Desktop\Новая папка (2)\Новая папка (2)\_MG_1851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52320" y="3212976"/>
            <a:ext cx="1220536" cy="15121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30" name="Picture 6" descr="C:\Users\filippenko.a\Desktop\Новая папка (2)\Новая папка (2)\_MG_1613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691680" y="4941168"/>
            <a:ext cx="1400358" cy="15841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31" name="Picture 7" descr="C:\Users\filippenko.a\Desktop\Новая папка (2)\Новая папка (2)\IMG_8084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79512" y="4941168"/>
            <a:ext cx="1425406" cy="15841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18" name="Text Box 30"/>
          <p:cNvSpPr txBox="1">
            <a:spLocks noChangeArrowheads="1"/>
          </p:cNvSpPr>
          <p:nvPr/>
        </p:nvSpPr>
        <p:spPr bwMode="auto">
          <a:xfrm>
            <a:off x="3563938" y="188913"/>
            <a:ext cx="2922587" cy="1017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1F497D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sz="2000" dirty="0">
              <a:solidFill>
                <a:srgbClr val="1F497D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>
              <a:buClr>
                <a:srgbClr val="1F497D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sz="2000" dirty="0">
              <a:solidFill>
                <a:srgbClr val="1F497D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>
              <a:buClr>
                <a:srgbClr val="1F497D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000" dirty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ОАО «КИП «МАСТЕР»</a:t>
            </a:r>
            <a:endParaRPr lang="en-GB" sz="2000" dirty="0">
              <a:solidFill>
                <a:srgbClr val="1F497D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5125" name="Rectangle 21"/>
          <p:cNvSpPr>
            <a:spLocks noChangeArrowheads="1"/>
          </p:cNvSpPr>
          <p:nvPr/>
        </p:nvSpPr>
        <p:spPr bwMode="auto">
          <a:xfrm>
            <a:off x="7885113" y="6613525"/>
            <a:ext cx="28575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77" tIns="40039" rIns="80077" bIns="40039" anchor="ctr">
            <a:spAutoFit/>
          </a:bodyPr>
          <a:lstStyle/>
          <a:p>
            <a:pPr defTabSz="801688"/>
            <a:endParaRPr lang="ru-RU" altLang="ja-JP" sz="1600" baseline="70000">
              <a:latin typeface="Calibri" pitchFamily="34" charset="0"/>
            </a:endParaRPr>
          </a:p>
        </p:txBody>
      </p:sp>
      <p:pic>
        <p:nvPicPr>
          <p:cNvPr id="5126" name="Picture 2" descr="C:\Documents and Settings\All Users\Рабочий стол\Деловой понедельник\обложки\шап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6988"/>
            <a:ext cx="9139238" cy="1133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27"/>
          <p:cNvSpPr txBox="1">
            <a:spLocks noChangeArrowheads="1"/>
          </p:cNvSpPr>
          <p:nvPr/>
        </p:nvSpPr>
        <p:spPr bwMode="auto">
          <a:xfrm>
            <a:off x="611188" y="115888"/>
            <a:ext cx="7489825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       </a:t>
            </a:r>
            <a:endParaRPr lang="ru-RU" sz="1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42988" y="220663"/>
            <a:ext cx="6553200" cy="6159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Городской проект </a:t>
            </a:r>
          </a:p>
          <a:p>
            <a:pPr algn="ctr">
              <a:defRPr/>
            </a:pPr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«Набережные Челны – центр бизнес образования России»</a:t>
            </a:r>
            <a:r>
              <a:rPr lang="en-US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endParaRPr lang="ru-RU" sz="1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1520" y="1484784"/>
            <a:ext cx="8713788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600" dirty="0" smtClean="0"/>
              <a:t>     Городской проект «Набережные Челны – центр бизнес образования России», способствует повышению профессионального уровня лиц, занимающихся предпринимательской деятельностью, начинающих предпринимателей  практическим вопросам ведения бизнеса. </a:t>
            </a:r>
          </a:p>
          <a:p>
            <a:pPr algn="just">
              <a:defRPr/>
            </a:pPr>
            <a:r>
              <a:rPr lang="ru-RU" sz="1600" dirty="0" smtClean="0"/>
              <a:t>     </a:t>
            </a:r>
            <a:r>
              <a:rPr lang="ru-RU" sz="1600" b="1" dirty="0" smtClean="0"/>
              <a:t>Каждый год формируется план проведения образовательных мероприятий с участием лучших тренеров федерального уровня. </a:t>
            </a:r>
          </a:p>
        </p:txBody>
      </p:sp>
      <p:pic>
        <p:nvPicPr>
          <p:cNvPr id="5130" name="Picture 4" descr="C:\Users\shaihutdinova.r\Desktop\АГЕНТСТВО\Агентство\Логотип\1 -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6988"/>
            <a:ext cx="119380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 descr="O:\Портал\Единая Россия\ОБУЧЕНИЕ\Тренера\Игорь Манн\2014\Фото\x_8005e2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97013" y="3776663"/>
            <a:ext cx="1635125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21"/>
          <p:cNvSpPr>
            <a:spLocks noChangeArrowheads="1"/>
          </p:cNvSpPr>
          <p:nvPr/>
        </p:nvSpPr>
        <p:spPr bwMode="auto">
          <a:xfrm>
            <a:off x="7885113" y="6613525"/>
            <a:ext cx="28575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77" tIns="40039" rIns="80077" bIns="40039" anchor="ctr">
            <a:spAutoFit/>
          </a:bodyPr>
          <a:lstStyle/>
          <a:p>
            <a:pPr defTabSz="801688"/>
            <a:endParaRPr lang="ru-RU" altLang="ja-JP" sz="1600" baseline="70000">
              <a:latin typeface="Calibri" pitchFamily="34" charset="0"/>
            </a:endParaRPr>
          </a:p>
        </p:txBody>
      </p:sp>
      <p:pic>
        <p:nvPicPr>
          <p:cNvPr id="20" name="Picture 5" descr="O:\Портал\Единая Россия\ОБУЧЕНИЕ\Тренера\Радислав Гандапас\Фото\Гандапас (5)458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950" y="3776663"/>
            <a:ext cx="15335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0" descr="O:\Портал\Единая Россия\ОБУЧЕНИЕ\Тренера\Александр Белгороков\Фото\DSC_436925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1863" y="3776663"/>
            <a:ext cx="1544637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O:\Портал\Единая Россия\ОБУЧЕНИЕ\Тренера\Радмило Лукич\Фото\Лукич (4)jki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87675" y="3776663"/>
            <a:ext cx="173037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9" descr="O:\Портал\Единая Россия\ОБУЧЕНИЕ\Тренера\Архангельский Глеб\Программа\ФОТО Глеба Архангельского525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7538" y="3776663"/>
            <a:ext cx="1687512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/>
          <p:cNvSpPr/>
          <p:nvPr/>
        </p:nvSpPr>
        <p:spPr>
          <a:xfrm>
            <a:off x="179388" y="6022975"/>
            <a:ext cx="1255712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Радислав</a:t>
            </a: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Гандапас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cs typeface="+mn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835150" y="6021388"/>
            <a:ext cx="885825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Игорь </a:t>
            </a:r>
          </a:p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Манн</a:t>
            </a:r>
            <a:endParaRPr lang="ru-RU" dirty="0">
              <a:cs typeface="+mn-cs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132138" y="6021388"/>
            <a:ext cx="1152525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Радмило </a:t>
            </a:r>
          </a:p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Лукич</a:t>
            </a:r>
            <a:endParaRPr lang="ru-RU" dirty="0">
              <a:cs typeface="+mn-cs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427538" y="6022975"/>
            <a:ext cx="1798637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Глеб </a:t>
            </a:r>
          </a:p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Архангельский</a:t>
            </a:r>
            <a:endParaRPr lang="ru-RU" dirty="0">
              <a:cs typeface="+mn-cs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203950" y="6022975"/>
            <a:ext cx="1392238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Александр </a:t>
            </a:r>
          </a:p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Белгороков</a:t>
            </a:r>
            <a:endParaRPr lang="ru-RU" dirty="0">
              <a:cs typeface="+mn-cs"/>
            </a:endParaRPr>
          </a:p>
        </p:txBody>
      </p:sp>
      <p:pic>
        <p:nvPicPr>
          <p:cNvPr id="30" name="Picture 2" descr="O:\Портал\Единая Россия\ОБУЧЕНИЕ\Тренера\Борис Жалило\фото\2374_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98036" y="3789040"/>
            <a:ext cx="1645964" cy="2282657"/>
          </a:xfrm>
          <a:prstGeom prst="rect">
            <a:avLst/>
          </a:prstGeom>
          <a:noFill/>
        </p:spPr>
      </p:pic>
      <p:sp>
        <p:nvSpPr>
          <p:cNvPr id="31" name="Прямоугольник 30"/>
          <p:cNvSpPr/>
          <p:nvPr/>
        </p:nvSpPr>
        <p:spPr>
          <a:xfrm>
            <a:off x="7092950" y="6021388"/>
            <a:ext cx="23749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Борис</a:t>
            </a:r>
          </a:p>
          <a:p>
            <a:pPr algn="ctr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Жалило</a:t>
            </a:r>
            <a:endParaRPr lang="ru-RU" dirty="0"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ll Users\Рабочий стол\Деловой понедельник\обложки\шап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238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056784" cy="706090"/>
          </a:xfrm>
        </p:spPr>
        <p:txBody>
          <a:bodyPr>
            <a:noAutofit/>
          </a:bodyPr>
          <a:lstStyle/>
          <a:p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Истории успеха! Инвестиционные проекты </a:t>
            </a:r>
            <a:b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</a:br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Агентства по привлечению инвестиций города Набережные Челны</a:t>
            </a:r>
            <a:endParaRPr lang="ru-RU" sz="1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pic>
        <p:nvPicPr>
          <p:cNvPr id="6" name="Picture 4" descr="C:\Users\shaihutdinova.r\Desktop\АГЕНТСТВО\Агентство\Логотип\1 - копия.png"/>
          <p:cNvPicPr>
            <a:picLocks noChangeAspect="1" noChangeArrowheads="1"/>
          </p:cNvPicPr>
          <p:nvPr/>
        </p:nvPicPr>
        <p:blipFill>
          <a:blip r:embed="rId3" cstate="print"/>
          <a:srcRect l="13480"/>
          <a:stretch>
            <a:fillRect/>
          </a:stretch>
        </p:blipFill>
        <p:spPr bwMode="auto">
          <a:xfrm>
            <a:off x="0" y="1"/>
            <a:ext cx="1103545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Users\shaihutdinova.r\Desktop\АГЕНТСТВО\Агентство\Логотип\1 - копия.png"/>
          <p:cNvPicPr>
            <a:picLocks noChangeAspect="1" noChangeArrowheads="1"/>
          </p:cNvPicPr>
          <p:nvPr/>
        </p:nvPicPr>
        <p:blipFill>
          <a:blip r:embed="rId3" cstate="print"/>
          <a:srcRect l="13480"/>
          <a:stretch>
            <a:fillRect/>
          </a:stretch>
        </p:blipFill>
        <p:spPr bwMode="auto">
          <a:xfrm>
            <a:off x="0" y="0"/>
            <a:ext cx="1115616" cy="1209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69AAEA-A239-4189-BC46-A5B3D96933D2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915816" y="1628800"/>
            <a:ext cx="6048672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b="1" dirty="0" smtClean="0"/>
              <a:t>Компания </a:t>
            </a:r>
            <a:r>
              <a:rPr lang="ru-RU" sz="1700" b="1" dirty="0" err="1" smtClean="0"/>
              <a:t>Кикерт</a:t>
            </a:r>
            <a:r>
              <a:rPr lang="ru-RU" sz="1700" b="1" dirty="0" smtClean="0"/>
              <a:t> – мировой лидер по производству замков для автомобилей. На протяжении более 100 лет является стратегическим партнером автомобильной промышленности на всех континентах.</a:t>
            </a:r>
          </a:p>
          <a:p>
            <a:pPr algn="just"/>
            <a:r>
              <a:rPr lang="ru-RU" sz="1700" b="1" dirty="0" smtClean="0"/>
              <a:t>Компания сотрудничает с 50 мировыми </a:t>
            </a:r>
            <a:r>
              <a:rPr lang="ru-RU" sz="1700" b="1" dirty="0" err="1" smtClean="0"/>
              <a:t>автопроизводителями</a:t>
            </a:r>
            <a:r>
              <a:rPr lang="ru-RU" sz="1700" b="1" dirty="0" smtClean="0"/>
              <a:t>. В России потребителями продукции </a:t>
            </a:r>
            <a:r>
              <a:rPr lang="ru-RU" sz="1700" b="1" dirty="0" err="1" smtClean="0"/>
              <a:t>Kiekert</a:t>
            </a:r>
            <a:r>
              <a:rPr lang="ru-RU" sz="1700" b="1" dirty="0" smtClean="0"/>
              <a:t> являются </a:t>
            </a:r>
            <a:r>
              <a:rPr lang="ru-RU" sz="1700" b="1" dirty="0" err="1" smtClean="0"/>
              <a:t>Ford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Sollers</a:t>
            </a:r>
            <a:r>
              <a:rPr lang="ru-RU" sz="1700" b="1" dirty="0" smtClean="0"/>
              <a:t>, АВТОВАЗ и ГАЗ.</a:t>
            </a:r>
          </a:p>
          <a:p>
            <a:pPr algn="just"/>
            <a:endParaRPr lang="ru-RU" b="1" dirty="0" smtClean="0"/>
          </a:p>
          <a:p>
            <a:pPr algn="just"/>
            <a:r>
              <a:rPr lang="ru-RU" sz="1600" dirty="0" smtClean="0"/>
              <a:t>Всего за </a:t>
            </a:r>
            <a:r>
              <a:rPr lang="en-US" sz="1600" dirty="0" smtClean="0"/>
              <a:t>1 </a:t>
            </a:r>
            <a:r>
              <a:rPr lang="ru-RU" sz="1600" dirty="0" smtClean="0"/>
              <a:t>год с момента первой встречи было организовано производство. Это уникальный опыт и отличный показатель. </a:t>
            </a:r>
          </a:p>
          <a:p>
            <a:pPr algn="just"/>
            <a:r>
              <a:rPr lang="ru-RU" sz="1600" dirty="0" err="1" smtClean="0"/>
              <a:t>Юрген</a:t>
            </a:r>
            <a:r>
              <a:rPr lang="ru-RU" sz="1600" dirty="0" smtClean="0"/>
              <a:t> </a:t>
            </a:r>
            <a:r>
              <a:rPr lang="ru-RU" sz="1600" dirty="0" err="1" smtClean="0"/>
              <a:t>Пойлен</a:t>
            </a:r>
            <a:r>
              <a:rPr lang="ru-RU" sz="1600" dirty="0" smtClean="0"/>
              <a:t> отметил, что для дислокации нового завода Автоград был выбран неслучайно. "Мы рассматривали несколько городов, и определяющими были два критерия. Во-первых, это наличие готового цеха, и во-вторых, квалифицированный персонал. Воспользовавшись этим предложением мы сэкономили время".</a:t>
            </a:r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  <p:pic>
        <p:nvPicPr>
          <p:cNvPr id="1026" name="Picture 2" descr="C:\Users\sidiryakova.s\Desktop\490_x_large_origin_copyrigh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869160"/>
            <a:ext cx="2664296" cy="1888449"/>
          </a:xfrm>
          <a:prstGeom prst="rect">
            <a:avLst/>
          </a:prstGeom>
          <a:noFill/>
        </p:spPr>
      </p:pic>
      <p:pic>
        <p:nvPicPr>
          <p:cNvPr id="1027" name="Picture 3" descr="C:\Users\sidiryakova.s\Desktop\515d7ec6bc8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268761"/>
            <a:ext cx="2598786" cy="1728192"/>
          </a:xfrm>
          <a:prstGeom prst="rect">
            <a:avLst/>
          </a:prstGeom>
          <a:noFill/>
        </p:spPr>
      </p:pic>
      <p:pic>
        <p:nvPicPr>
          <p:cNvPr id="1028" name="Picture 4" descr="C:\Users\sidiryakova.s\Desktop\5371f7c6da4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3" y="3068960"/>
            <a:ext cx="2627480" cy="17472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ll Users\Рабочий стол\Деловой понедельник\обложки\шап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238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056784" cy="706090"/>
          </a:xfrm>
        </p:spPr>
        <p:txBody>
          <a:bodyPr>
            <a:noAutofit/>
          </a:bodyPr>
          <a:lstStyle/>
          <a:p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Инвестиционные проекты </a:t>
            </a:r>
            <a:b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</a:br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Агентства по привлечению инвестиций города Набережные Челны</a:t>
            </a:r>
            <a:endParaRPr lang="ru-RU" sz="1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69AAEA-A239-4189-BC46-A5B3D96933D2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6" name="Picture 4" descr="C:\Users\shaihutdinova.r\Desktop\АГЕНТСТВО\Агентство\Логотип\1 - копия.png"/>
          <p:cNvPicPr>
            <a:picLocks noChangeAspect="1" noChangeArrowheads="1"/>
          </p:cNvPicPr>
          <p:nvPr/>
        </p:nvPicPr>
        <p:blipFill>
          <a:blip r:embed="rId3" cstate="print"/>
          <a:srcRect l="13480"/>
          <a:stretch>
            <a:fillRect/>
          </a:stretch>
        </p:blipFill>
        <p:spPr bwMode="auto">
          <a:xfrm>
            <a:off x="0" y="1"/>
            <a:ext cx="1103545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Users\shaihutdinova.r\Desktop\АГЕНТСТВО\Агентство\Логотип\1 - копия.png"/>
          <p:cNvPicPr>
            <a:picLocks noChangeAspect="1" noChangeArrowheads="1"/>
          </p:cNvPicPr>
          <p:nvPr/>
        </p:nvPicPr>
        <p:blipFill>
          <a:blip r:embed="rId3" cstate="print"/>
          <a:srcRect l="13480"/>
          <a:stretch>
            <a:fillRect/>
          </a:stretch>
        </p:blipFill>
        <p:spPr bwMode="auto">
          <a:xfrm>
            <a:off x="0" y="0"/>
            <a:ext cx="1115616" cy="1209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67544" y="1556792"/>
          <a:ext cx="8280920" cy="47853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26968"/>
                <a:gridCol w="7753952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№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Инвестиционные проекты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127248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/>
                        <a:t>1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kern="1200" dirty="0" smtClean="0"/>
                        <a:t>Модульный индустриальный промышленный парк утилизации грузовых автомобилей 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/>
                        <a:t>2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/>
                        <a:t>Модернизация лит</a:t>
                      </a:r>
                      <a:r>
                        <a:rPr lang="en-US" sz="1400" kern="1200" dirty="0" err="1" smtClean="0"/>
                        <a:t>ейного</a:t>
                      </a:r>
                      <a:r>
                        <a:rPr lang="en-US" sz="1400" kern="1200" dirty="0" smtClean="0"/>
                        <a:t> </a:t>
                      </a:r>
                      <a:r>
                        <a:rPr lang="en-US" sz="1400" kern="1200" dirty="0" err="1" smtClean="0"/>
                        <a:t>производства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34848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/>
                        <a:t>3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/>
                        <a:t>Создание единой городской системы по сбору ТБО 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18080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/>
                        <a:t>4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/>
                        <a:t>Современная  пасека по  Канадской технологий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54120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/>
                        <a:t>5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effectLst/>
                        </a:rPr>
                        <a:t>Организация</a:t>
                      </a:r>
                      <a:r>
                        <a:rPr lang="en-US" sz="1400" kern="1200" dirty="0" smtClean="0">
                          <a:effectLst/>
                        </a:rPr>
                        <a:t> </a:t>
                      </a:r>
                      <a:r>
                        <a:rPr lang="ru-RU" sz="1400" kern="1200" dirty="0" smtClean="0">
                          <a:effectLst/>
                        </a:rPr>
                        <a:t>производства древесно-полимерных композитов</a:t>
                      </a:r>
                      <a:endParaRPr lang="ru-RU" sz="14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34280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/>
                        <a:t>6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effectLst/>
                        </a:rPr>
                        <a:t>Сканер доврачебной медицинской</a:t>
                      </a:r>
                      <a:r>
                        <a:rPr lang="ru-RU" sz="1400" kern="1200" baseline="0" dirty="0" smtClean="0">
                          <a:effectLst/>
                        </a:rPr>
                        <a:t> диагностики</a:t>
                      </a:r>
                      <a:endParaRPr lang="ru-RU" sz="1400" b="0" i="0" dirty="0" smtClean="0">
                        <a:effectLst/>
                      </a:endParaRPr>
                    </a:p>
                  </a:txBody>
                  <a:tcPr/>
                </a:tc>
              </a:tr>
              <a:tr h="234280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/>
                        <a:t>7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/>
                        <a:t>Мраморный двор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34280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/>
                        <a:t>8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/>
                        <a:t>Разработка конструкции и технологии изготовления каркасных панелей и материалов, для их применения в малоэтажном строительстве</a:t>
                      </a:r>
                      <a:endParaRPr lang="ru-RU" sz="14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34280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/>
                        <a:t>9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/>
                        <a:t>Создание современного детского развивающего учреждения</a:t>
                      </a:r>
                      <a:endParaRPr lang="ru-RU" sz="14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34280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/>
                        <a:t>10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Организация</a:t>
                      </a:r>
                      <a:r>
                        <a:rPr lang="ru-RU" sz="1400" baseline="0" dirty="0" smtClean="0">
                          <a:effectLst/>
                        </a:rPr>
                        <a:t> производства по переработке полимерных отходов в городе Набережные Челны</a:t>
                      </a:r>
                      <a:endParaRPr lang="ru-RU" sz="1400" b="0" dirty="0" smtClean="0">
                        <a:effectLst/>
                      </a:endParaRPr>
                    </a:p>
                  </a:txBody>
                  <a:tcPr/>
                </a:tc>
              </a:tr>
              <a:tr h="249396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/>
                        <a:t>11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/>
                        <a:t>Производство  резиновых покрытий (цветной резиновой крошки)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61488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/>
                        <a:t>12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kern="1200" dirty="0" smtClean="0"/>
                        <a:t>Производство  пластиковых поддонов с датчиком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34280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/>
                        <a:t>13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/>
                        <a:t>П</a:t>
                      </a:r>
                      <a:r>
                        <a:rPr lang="en-US" sz="1400" kern="1200" dirty="0" err="1" smtClean="0"/>
                        <a:t>роизводств</a:t>
                      </a:r>
                      <a:r>
                        <a:rPr lang="ru-RU" sz="1400" kern="1200" dirty="0" smtClean="0"/>
                        <a:t>о</a:t>
                      </a:r>
                      <a:r>
                        <a:rPr lang="en-US" sz="1400" kern="1200" dirty="0" smtClean="0"/>
                        <a:t> </a:t>
                      </a:r>
                      <a:r>
                        <a:rPr lang="en-US" sz="1400" kern="1200" dirty="0" err="1" smtClean="0"/>
                        <a:t>пенобетонных</a:t>
                      </a:r>
                      <a:r>
                        <a:rPr lang="en-US" sz="1400" kern="1200" dirty="0" smtClean="0"/>
                        <a:t> </a:t>
                      </a:r>
                      <a:r>
                        <a:rPr lang="en-US" sz="1400" kern="1200" dirty="0" err="1" smtClean="0"/>
                        <a:t>блоков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34280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/>
                        <a:t>14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kern="1200" dirty="0" smtClean="0"/>
                        <a:t>Кофе- автобус </a:t>
                      </a:r>
                      <a:r>
                        <a:rPr lang="en-US" sz="1400" kern="1200" dirty="0" smtClean="0"/>
                        <a:t>«</a:t>
                      </a:r>
                      <a:r>
                        <a:rPr lang="en-US" sz="1400" kern="1200" dirty="0" err="1" smtClean="0"/>
                        <a:t>CoffeCafeBus</a:t>
                      </a:r>
                      <a:r>
                        <a:rPr lang="en-US" sz="1400" kern="1200" dirty="0" smtClean="0"/>
                        <a:t>»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6172</TotalTime>
  <Words>675</Words>
  <Application>Microsoft Office PowerPoint</Application>
  <PresentationFormat>Экран (4:3)</PresentationFormat>
  <Paragraphs>130</Paragraphs>
  <Slides>10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   Агентство  по привлечению инвестиций  города Набережные Челны </vt:lpstr>
      <vt:lpstr>  Агентство по привлечению инвестиций,  создано в 2012 году в форме муниципально-частного партнерства в качестве центра сбора, формирования  и продвижения инвестиционных проектов, реализуемых или планируемых к реализации  на территории муниципального образования  для повышения деловой активности.    </vt:lpstr>
      <vt:lpstr>Слайд 3</vt:lpstr>
      <vt:lpstr>Слайд 4</vt:lpstr>
      <vt:lpstr>                                       </vt:lpstr>
      <vt:lpstr>Слайд 6</vt:lpstr>
      <vt:lpstr>Слайд 7</vt:lpstr>
      <vt:lpstr>Истории успеха! Инвестиционные проекты  Агентства по привлечению инвестиций города Набережные Челны</vt:lpstr>
      <vt:lpstr>Инвестиционные проекты  Агентства по привлечению инвестиций города Набережные Челны</vt:lpstr>
      <vt:lpstr>Слайд 10</vt:lpstr>
    </vt:vector>
  </TitlesOfParts>
  <Company>Организация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Агентство по привлечению инвестиций.</dc:title>
  <dc:creator>filippenko.a</dc:creator>
  <cp:lastModifiedBy>filippenko.a</cp:lastModifiedBy>
  <cp:revision>639</cp:revision>
  <dcterms:created xsi:type="dcterms:W3CDTF">2011-01-31T10:05:50Z</dcterms:created>
  <dcterms:modified xsi:type="dcterms:W3CDTF">2016-01-28T13:27:32Z</dcterms:modified>
</cp:coreProperties>
</file>