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chemeClr val="accent2">
                <a:alpha val="22000"/>
              </a:schemeClr>
            </a:gs>
            <a:gs pos="13000">
              <a:schemeClr val="accent2">
                <a:lumMod val="60000"/>
                <a:lumOff val="40000"/>
                <a:alpha val="50000"/>
              </a:schemeClr>
            </a:gs>
            <a:gs pos="48000">
              <a:schemeClr val="accent2">
                <a:lumMod val="40000"/>
                <a:lumOff val="60000"/>
                <a:alpha val="45000"/>
              </a:schemeClr>
            </a:gs>
            <a:gs pos="84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71538" y="1371600"/>
            <a:ext cx="7286676" cy="2628904"/>
          </a:xfrm>
          <a:prstGeom prst="rect">
            <a:avLst/>
          </a:prstGeom>
          <a:ln>
            <a:noFill/>
          </a:ln>
        </p:spPr>
        <p:txBody>
          <a:bodyPr vert="horz" tIns="0" rIns="18288" bIns="0" anchor="t" anchorCtr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071538" y="4391044"/>
            <a:ext cx="7286676" cy="1752600"/>
          </a:xfrm>
        </p:spPr>
        <p:txBody>
          <a:bodyPr lIns="0" rIns="18288"/>
          <a:lstStyle>
            <a:lvl1pPr marL="0" marR="45720" indent="0" algn="r">
              <a:buNone/>
              <a:defRPr b="1" i="1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352799" y="285728"/>
            <a:ext cx="933581" cy="78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842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>
                <a:solidFill>
                  <a:prstClr val="black"/>
                </a:solidFill>
              </a:rPr>
              <a:pPr/>
              <a:t>10.02.2016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21"/>
          <p:cNvSpPr>
            <a:spLocks noGrp="1"/>
          </p:cNvSpPr>
          <p:nvPr>
            <p:ph type="title"/>
          </p:nvPr>
        </p:nvSpPr>
        <p:spPr>
          <a:xfrm>
            <a:off x="142844" y="71414"/>
            <a:ext cx="7215238" cy="990600"/>
          </a:xfrm>
          <a:prstGeom prst="rect">
            <a:avLst/>
          </a:prstGeom>
        </p:spPr>
        <p:txBody>
          <a:bodyPr vert="horz" tIns="0" anchor="t" anchorCtr="0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77281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524000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868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3466" y="1500174"/>
            <a:ext cx="3888000" cy="51435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156" y="1500174"/>
            <a:ext cx="3888000" cy="51435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524000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372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1190" y="1428736"/>
            <a:ext cx="3888000" cy="659352"/>
          </a:xfrm>
        </p:spPr>
        <p:txBody>
          <a:bodyPr lIns="45720" tIns="0" rIns="45720" bIns="0" anchor="t" anchorCtr="0">
            <a:noAutofit/>
          </a:bodyPr>
          <a:lstStyle>
            <a:lvl1pPr marL="0" indent="0" algn="ctr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13156" y="1428767"/>
            <a:ext cx="3888000" cy="654843"/>
          </a:xfrm>
        </p:spPr>
        <p:txBody>
          <a:bodyPr lIns="45720" tIns="0" rIns="45720" bIns="0" anchor="t" anchorCtr="0"/>
          <a:lstStyle>
            <a:lvl1pPr marL="0" indent="0" algn="ctr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041190" y="2088088"/>
            <a:ext cx="3888000" cy="45601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13156" y="2083610"/>
            <a:ext cx="3888000" cy="45601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524000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855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524000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5305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20" y="981100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14420" y="2143148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00496" y="1533548"/>
            <a:ext cx="5000660" cy="51816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937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/>
          <a:srcRect l="2978" t="1018" b="1290"/>
          <a:stretch>
            <a:fillRect/>
          </a:stretch>
        </p:blipFill>
        <p:spPr bwMode="auto">
          <a:xfrm rot="16200000">
            <a:off x="3985522" y="1699553"/>
            <a:ext cx="1172894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59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524000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9241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729309"/>
          </a:xfrm>
          <a:prstGeom prst="rect">
            <a:avLst/>
          </a:prstGeo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1538" y="914401"/>
            <a:ext cx="5405462" cy="572930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92231" y="71415"/>
            <a:ext cx="68036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561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1028704" y="1428736"/>
            <a:ext cx="7901014" cy="52149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2"/>
          <a:srcRect l="2978" t="1018" b="1290"/>
          <a:stretch>
            <a:fillRect/>
          </a:stretch>
        </p:blipFill>
        <p:spPr bwMode="auto">
          <a:xfrm>
            <a:off x="0" y="0"/>
            <a:ext cx="1172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1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условий реализации проектов в </a:t>
            </a:r>
            <a:r>
              <a:rPr lang="ru-RU" dirty="0" err="1" smtClean="0"/>
              <a:t>ТОСЭР</a:t>
            </a:r>
            <a:r>
              <a:rPr lang="ru-RU" dirty="0" smtClean="0"/>
              <a:t> и </a:t>
            </a:r>
            <a:r>
              <a:rPr lang="ru-RU" dirty="0" err="1" smtClean="0"/>
              <a:t>ОЭЗ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981268"/>
              </p:ext>
            </p:extLst>
          </p:nvPr>
        </p:nvGraphicFramePr>
        <p:xfrm>
          <a:off x="971600" y="1124744"/>
          <a:ext cx="8171520" cy="571096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84000"/>
                <a:gridCol w="1943520"/>
                <a:gridCol w="2556000"/>
                <a:gridCol w="2088000"/>
              </a:tblGrid>
              <a:tr h="181916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Обычный режим налогообложения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Территории опережающего развития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Особые экономические зоны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</a:tr>
              <a:tr h="303194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порядок возмещения НДС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стандартный </a:t>
                      </a:r>
                      <a:r>
                        <a:rPr lang="ru-RU" sz="1400" dirty="0" smtClean="0">
                          <a:effectLst/>
                        </a:rPr>
                        <a:t>(после </a:t>
                      </a:r>
                      <a:r>
                        <a:rPr lang="ru-RU" sz="1400" dirty="0">
                          <a:effectLst/>
                        </a:rPr>
                        <a:t>камеральной проверки)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заявительный </a:t>
                      </a:r>
                      <a:endParaRPr lang="ru-RU" sz="1600" dirty="0" smtClean="0"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(до </a:t>
                      </a:r>
                      <a:r>
                        <a:rPr lang="ru-RU" sz="1400" dirty="0">
                          <a:effectLst/>
                        </a:rPr>
                        <a:t>завершения камеральной проверки)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424472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ставка федеральной части налога </a:t>
                      </a: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прибыль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первые пять лет после получения прибыли </a:t>
                      </a:r>
                      <a:r>
                        <a:rPr lang="ru-RU" sz="1400" dirty="0">
                          <a:effectLst/>
                        </a:rPr>
                        <a:t>от деятельности в рамках </a:t>
                      </a:r>
                      <a:r>
                        <a:rPr lang="ru-RU" sz="1400" dirty="0" err="1" smtClean="0">
                          <a:effectLst/>
                        </a:rPr>
                        <a:t>ТОСЭР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545749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ставка региональной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части налога на прибыль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(может быть снижена до 13,5%)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1-5 годы – не более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6-10 годы – </a:t>
                      </a:r>
                      <a:r>
                        <a:rPr lang="ru-RU" sz="1600" dirty="0">
                          <a:effectLst/>
                        </a:rPr>
                        <a:t>не менее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1-5 годы </a:t>
                      </a:r>
                      <a:r>
                        <a:rPr lang="ru-RU" sz="1600" dirty="0" smtClean="0">
                          <a:effectLst/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6-10 годы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2055 года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13,5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242555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земельный </a:t>
                      </a:r>
                      <a:r>
                        <a:rPr lang="ru-RU" sz="1600" dirty="0">
                          <a:effectLst/>
                        </a:rPr>
                        <a:t>налог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1,5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(может быть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снижена)</a:t>
                      </a:r>
                      <a:endParaRPr lang="ru-RU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определяется субъектом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10 лет с момента появления налоговой базы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242555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налог </a:t>
                      </a:r>
                      <a:r>
                        <a:rPr lang="ru-RU" sz="1600" dirty="0">
                          <a:effectLst/>
                        </a:rPr>
                        <a:t>на имущество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2,2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(может быть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снижена)</a:t>
                      </a: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определяется субъектом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10 лет с момента появления налоговой базы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242555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транспортный </a:t>
                      </a:r>
                      <a:r>
                        <a:rPr lang="ru-RU" sz="1600" dirty="0">
                          <a:effectLst/>
                        </a:rPr>
                        <a:t>налог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8-250 руб.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10 лет с момента появления налоговой базы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67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Сравнение условий реализации проектов в </a:t>
            </a:r>
            <a:r>
              <a:rPr lang="ru-RU" dirty="0" err="1"/>
              <a:t>ТОСЭР</a:t>
            </a:r>
            <a:r>
              <a:rPr lang="ru-RU" dirty="0"/>
              <a:t> и </a:t>
            </a:r>
            <a:r>
              <a:rPr lang="ru-RU" dirty="0" err="1"/>
              <a:t>ОЭЗ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587085"/>
              </p:ext>
            </p:extLst>
          </p:nvPr>
        </p:nvGraphicFramePr>
        <p:xfrm>
          <a:off x="971600" y="1124744"/>
          <a:ext cx="8171520" cy="50817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84000"/>
                <a:gridCol w="1943520"/>
                <a:gridCol w="2556000"/>
                <a:gridCol w="2088000"/>
              </a:tblGrid>
              <a:tr h="181916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Обычный режим налогообложения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Территории опережающего развития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Особые экономические зоны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 anchor="ctr"/>
                </a:tc>
              </a:tr>
              <a:tr h="606388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взносы </a:t>
                      </a:r>
                      <a:r>
                        <a:rPr lang="ru-RU" sz="1600" dirty="0">
                          <a:effectLst/>
                        </a:rPr>
                        <a:t>в Пенсионный </a:t>
                      </a:r>
                      <a:r>
                        <a:rPr lang="ru-RU" sz="1600" dirty="0" smtClean="0">
                          <a:effectLst/>
                        </a:rPr>
                        <a:t>фонд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2016-2018 годы –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22%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 </a:t>
                      </a:r>
                      <a:r>
                        <a:rPr lang="ru-RU" sz="1600" dirty="0">
                          <a:effectLst/>
                        </a:rPr>
                        <a:t>2019 </a:t>
                      </a:r>
                      <a:r>
                        <a:rPr lang="ru-RU" sz="1600" dirty="0" smtClean="0">
                          <a:effectLst/>
                        </a:rPr>
                        <a:t>года – </a:t>
                      </a:r>
                      <a:r>
                        <a:rPr lang="ru-RU" sz="1600" b="1" dirty="0" smtClean="0">
                          <a:effectLst/>
                        </a:rPr>
                        <a:t>26%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6,0%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10 лет со дня получения ими статуса </a:t>
                      </a:r>
                      <a:r>
                        <a:rPr lang="ru-RU" sz="1600" dirty="0" smtClean="0">
                          <a:effectLst/>
                        </a:rPr>
                        <a:t>резидента</a:t>
                      </a:r>
                      <a:endParaRPr lang="ru-RU" sz="1600" dirty="0">
                        <a:effectLst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резидентов, занимающихся технико-внедренческой деятельностью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2016-2017 годы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</a:t>
                      </a:r>
                      <a:r>
                        <a:rPr lang="ru-RU" sz="1600" dirty="0">
                          <a:effectLst/>
                        </a:rPr>
                        <a:t>2018 </a:t>
                      </a:r>
                      <a:r>
                        <a:rPr lang="ru-RU" sz="1600" dirty="0" smtClean="0">
                          <a:effectLst/>
                        </a:rPr>
                        <a:t>году –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13%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</a:t>
                      </a:r>
                      <a:r>
                        <a:rPr lang="ru-RU" sz="1600" dirty="0">
                          <a:effectLst/>
                        </a:rPr>
                        <a:t>2019 </a:t>
                      </a:r>
                      <a:r>
                        <a:rPr lang="ru-RU" sz="1600" dirty="0" smtClean="0">
                          <a:effectLst/>
                        </a:rPr>
                        <a:t>году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545749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взносы </a:t>
                      </a:r>
                      <a:r>
                        <a:rPr lang="ru-RU" sz="1600" dirty="0">
                          <a:effectLst/>
                        </a:rPr>
                        <a:t>в Фонд социального </a:t>
                      </a:r>
                      <a:r>
                        <a:rPr lang="ru-RU" sz="1600" dirty="0" smtClean="0">
                          <a:effectLst/>
                        </a:rPr>
                        <a:t>страхования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2,9%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1,5%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10 лет со дня получения ими статуса резидента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резидентов, занимающихся технико-внедренческой деятельностью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2016-2017 годы – </a:t>
                      </a:r>
                    </a:p>
                    <a:p>
                      <a:pPr indent="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2,0%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 </a:t>
                      </a:r>
                      <a:r>
                        <a:rPr lang="ru-RU" sz="1600" dirty="0">
                          <a:effectLst/>
                        </a:rPr>
                        <a:t>2018 </a:t>
                      </a:r>
                      <a:r>
                        <a:rPr lang="ru-RU" sz="1600" dirty="0" smtClean="0">
                          <a:effectLst/>
                        </a:rPr>
                        <a:t>года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2,9%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4851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взносы </a:t>
                      </a:r>
                      <a:r>
                        <a:rPr lang="ru-RU" sz="1600" dirty="0">
                          <a:effectLst/>
                        </a:rPr>
                        <a:t>в Федеральный фонд обязательного медицинского страхования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5,1%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0,1%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10 лет со дня получения ими статуса резидента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резидентов, занимающихся технико-внедренческой </a:t>
                      </a:r>
                      <a:r>
                        <a:rPr lang="ru-RU" sz="1400" dirty="0" smtClean="0">
                          <a:effectLst/>
                        </a:rPr>
                        <a:t>деятельностью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2016-2017 годы – </a:t>
                      </a:r>
                    </a:p>
                    <a:p>
                      <a:pPr indent="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4,0%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 </a:t>
                      </a:r>
                      <a:r>
                        <a:rPr lang="ru-RU" sz="1600" dirty="0">
                          <a:effectLst/>
                        </a:rPr>
                        <a:t>2018 </a:t>
                      </a:r>
                      <a:r>
                        <a:rPr lang="ru-RU" sz="1600" dirty="0" smtClean="0">
                          <a:effectLst/>
                        </a:rPr>
                        <a:t>года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5,1%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8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Сравнение условий реализации проектов в </a:t>
            </a:r>
            <a:r>
              <a:rPr lang="ru-RU" dirty="0" err="1"/>
              <a:t>ТОСЭР</a:t>
            </a:r>
            <a:r>
              <a:rPr lang="ru-RU" dirty="0"/>
              <a:t> и </a:t>
            </a:r>
            <a:r>
              <a:rPr lang="ru-RU" dirty="0" err="1"/>
              <a:t>ОЭЗ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781395"/>
              </p:ext>
            </p:extLst>
          </p:nvPr>
        </p:nvGraphicFramePr>
        <p:xfrm>
          <a:off x="971600" y="1124744"/>
          <a:ext cx="8171520" cy="56304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84000"/>
                <a:gridCol w="1943520"/>
                <a:gridCol w="2556000"/>
                <a:gridCol w="2088000"/>
              </a:tblGrid>
              <a:tr h="181916"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Обычный режим налогообложения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Территории опережающего развития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Особые экономические зоны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4851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таможенный </a:t>
                      </a:r>
                      <a:r>
                        <a:rPr lang="ru-RU" sz="1600" dirty="0">
                          <a:effectLst/>
                        </a:rPr>
                        <a:t>режим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общий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свободная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таможенная зона: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НДС на импорт – 0</a:t>
                      </a:r>
                      <a:r>
                        <a:rPr lang="ru-RU" sz="1600" dirty="0" smtClean="0">
                          <a:effectLst/>
                        </a:rPr>
                        <a:t>%,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ввозные таможенные пошлины – 0</a:t>
                      </a:r>
                      <a:r>
                        <a:rPr lang="ru-RU" sz="1600" dirty="0" smtClean="0">
                          <a:effectLst/>
                        </a:rPr>
                        <a:t>%,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 применения мер нетарифного </a:t>
                      </a:r>
                      <a:r>
                        <a:rPr lang="ru-RU" sz="1600" dirty="0" smtClean="0">
                          <a:effectLst/>
                        </a:rPr>
                        <a:t>регулирования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применяется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для моногородов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свободная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таможенная зона: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НДС на импорт – 0</a:t>
                      </a:r>
                      <a:r>
                        <a:rPr lang="ru-RU" sz="1600" dirty="0" smtClean="0">
                          <a:effectLst/>
                        </a:rPr>
                        <a:t>%,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ввозные таможенные пошлины – </a:t>
                      </a:r>
                      <a:r>
                        <a:rPr lang="ru-RU" sz="1600">
                          <a:effectLst/>
                        </a:rPr>
                        <a:t>0</a:t>
                      </a:r>
                      <a:r>
                        <a:rPr lang="ru-RU" sz="1600" smtClean="0">
                          <a:effectLst/>
                        </a:rPr>
                        <a:t>%,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 применения мер нетарифного регулирования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4851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минимальный </a:t>
                      </a:r>
                      <a:r>
                        <a:rPr lang="ru-RU" sz="1600" dirty="0">
                          <a:effectLst/>
                        </a:rPr>
                        <a:t>объем капитальных вложений в инвестиционный проект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50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млн.руб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(в т.ч. 5 </a:t>
                      </a:r>
                      <a:r>
                        <a:rPr lang="ru-RU" sz="1600" dirty="0" err="1">
                          <a:effectLst/>
                        </a:rPr>
                        <a:t>млн.руб</a:t>
                      </a:r>
                      <a:r>
                        <a:rPr lang="ru-RU" sz="1600" dirty="0">
                          <a:effectLst/>
                        </a:rPr>
                        <a:t>. – в течение первого года после получения статуса резидента)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120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млн.руб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(за исключением нематериальных активов, в т.ч. 40 </a:t>
                      </a:r>
                      <a:r>
                        <a:rPr lang="ru-RU" sz="1600" dirty="0" err="1">
                          <a:effectLst/>
                        </a:rPr>
                        <a:t>млн.руб</a:t>
                      </a:r>
                      <a:r>
                        <a:rPr lang="ru-RU" sz="1600" dirty="0">
                          <a:effectLst/>
                        </a:rPr>
                        <a:t>. – в течение первых 3-х лет после получения статуса резидента)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  <a:tr h="303194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минимальное </a:t>
                      </a:r>
                      <a:r>
                        <a:rPr lang="ru-RU" sz="1600" dirty="0">
                          <a:effectLst/>
                        </a:rPr>
                        <a:t>количество новых </a:t>
                      </a:r>
                      <a:r>
                        <a:rPr lang="ru-RU" sz="1600" dirty="0" smtClean="0">
                          <a:effectLst/>
                        </a:rPr>
                        <a:t>рабочих </a:t>
                      </a:r>
                      <a:r>
                        <a:rPr lang="ru-RU" sz="1600" dirty="0">
                          <a:effectLst/>
                        </a:rPr>
                        <a:t>мест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30 ед.</a:t>
                      </a:r>
                    </a:p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(в т.ч. 20 ед. – в течение </a:t>
                      </a:r>
                      <a:r>
                        <a:rPr lang="ru-RU" sz="1600" dirty="0" smtClean="0">
                          <a:effectLst/>
                        </a:rPr>
                        <a:t>1года </a:t>
                      </a:r>
                      <a:r>
                        <a:rPr lang="ru-RU" sz="1600" dirty="0">
                          <a:effectLst/>
                        </a:rPr>
                        <a:t>после получения статуса резидента)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00" marR="468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75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еплая осень (Лиля)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3C95B"/>
      </a:accent1>
      <a:accent2>
        <a:srgbClr val="F7C037"/>
      </a:accent2>
      <a:accent3>
        <a:srgbClr val="2393CB"/>
      </a:accent3>
      <a:accent4>
        <a:srgbClr val="CB057B"/>
      </a:accent4>
      <a:accent5>
        <a:srgbClr val="6666FF"/>
      </a:accent5>
      <a:accent6>
        <a:srgbClr val="AD67AA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445</Words>
  <Application>Microsoft Office PowerPoint</Application>
  <PresentationFormat>Экран (4:3)</PresentationFormat>
  <Paragraphs>98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Сравнение условий реализации проектов в ТОСЭР и ОЭЗ</vt:lpstr>
      <vt:lpstr>Сравнение условий реализации проектов в ТОСЭР и ОЭЗ</vt:lpstr>
      <vt:lpstr>Сравнение условий реализации проектов в ТОСЭР и ОЭЗ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налоговых режимов ТОСЭР и ОЭЗ</dc:title>
  <dc:creator>Пылаева Евгения Артуровна</dc:creator>
  <cp:lastModifiedBy>Пылаева Евгения Артуровна</cp:lastModifiedBy>
  <cp:revision>4</cp:revision>
  <dcterms:created xsi:type="dcterms:W3CDTF">2016-02-09T08:13:58Z</dcterms:created>
  <dcterms:modified xsi:type="dcterms:W3CDTF">2016-02-10T10:45:02Z</dcterms:modified>
</cp:coreProperties>
</file>